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7" r:id="rId3"/>
    <p:sldId id="284" r:id="rId4"/>
    <p:sldId id="281" r:id="rId5"/>
    <p:sldId id="283" r:id="rId6"/>
    <p:sldId id="274" r:id="rId7"/>
    <p:sldId id="275" r:id="rId8"/>
    <p:sldId id="276" r:id="rId9"/>
    <p:sldId id="277" r:id="rId10"/>
    <p:sldId id="278" r:id="rId11"/>
    <p:sldId id="279" r:id="rId12"/>
    <p:sldId id="280" r:id="rId13"/>
    <p:sldId id="257" r:id="rId14"/>
    <p:sldId id="258" r:id="rId15"/>
    <p:sldId id="260" r:id="rId16"/>
    <p:sldId id="259" r:id="rId17"/>
    <p:sldId id="261" r:id="rId18"/>
    <p:sldId id="262" r:id="rId19"/>
    <p:sldId id="263" r:id="rId20"/>
    <p:sldId id="264" r:id="rId21"/>
    <p:sldId id="269" r:id="rId22"/>
    <p:sldId id="270" r:id="rId23"/>
    <p:sldId id="272" r:id="rId24"/>
    <p:sldId id="266" r:id="rId25"/>
    <p:sldId id="267" r:id="rId26"/>
    <p:sldId id="268" r:id="rId27"/>
    <p:sldId id="273" r:id="rId28"/>
    <p:sldId id="286" r:id="rId29"/>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58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3B720AE5-EB6E-4148-9F86-53381471C512}" type="datetimeFigureOut">
              <a:rPr lang="en-IN" smtClean="0"/>
              <a:t>26-02-2024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2536766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B720AE5-EB6E-4148-9F86-53381471C512}" type="datetimeFigureOut">
              <a:rPr lang="en-IN" smtClean="0"/>
              <a:t>26-02-2024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363320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B720AE5-EB6E-4148-9F86-53381471C512}" type="datetimeFigureOut">
              <a:rPr lang="en-IN" smtClean="0"/>
              <a:t>26-02-2024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315070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3B720AE5-EB6E-4148-9F86-53381471C512}" type="datetimeFigureOut">
              <a:rPr lang="en-IN" smtClean="0"/>
              <a:t>26-02-2024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380745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720AE5-EB6E-4148-9F86-53381471C512}" type="datetimeFigureOut">
              <a:rPr lang="en-IN" smtClean="0"/>
              <a:t>26-02-2024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55014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3B720AE5-EB6E-4148-9F86-53381471C512}" type="datetimeFigureOut">
              <a:rPr lang="en-IN" smtClean="0"/>
              <a:t>26-02-2024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133351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3B720AE5-EB6E-4148-9F86-53381471C512}" type="datetimeFigureOut">
              <a:rPr lang="en-IN" smtClean="0"/>
              <a:t>26-02-2024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189172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3B720AE5-EB6E-4148-9F86-53381471C512}" type="datetimeFigureOut">
              <a:rPr lang="en-IN" smtClean="0"/>
              <a:t>26-02-2024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2489215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20AE5-EB6E-4148-9F86-53381471C512}" type="datetimeFigureOut">
              <a:rPr lang="en-IN" smtClean="0"/>
              <a:t>26-02-2024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17505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720AE5-EB6E-4148-9F86-53381471C512}" type="datetimeFigureOut">
              <a:rPr lang="en-IN" smtClean="0"/>
              <a:t>26-02-2024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1084036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720AE5-EB6E-4148-9F86-53381471C512}" type="datetimeFigureOut">
              <a:rPr lang="en-IN" smtClean="0"/>
              <a:t>26-02-2024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69B2A6F-CE7F-407A-B152-6F05BE598461}" type="slidenum">
              <a:rPr lang="en-IN" smtClean="0"/>
              <a:t>‹#›</a:t>
            </a:fld>
            <a:endParaRPr lang="en-IN"/>
          </a:p>
        </p:txBody>
      </p:sp>
    </p:spTree>
    <p:extLst>
      <p:ext uri="{BB962C8B-B14F-4D97-AF65-F5344CB8AC3E}">
        <p14:creationId xmlns:p14="http://schemas.microsoft.com/office/powerpoint/2010/main" val="267703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20AE5-EB6E-4148-9F86-53381471C512}" type="datetimeFigureOut">
              <a:rPr lang="en-IN" smtClean="0"/>
              <a:t>26-02-2024</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9B2A6F-CE7F-407A-B152-6F05BE598461}" type="slidenum">
              <a:rPr lang="en-IN" smtClean="0"/>
              <a:t>‹#›</a:t>
            </a:fld>
            <a:endParaRPr lang="en-IN"/>
          </a:p>
        </p:txBody>
      </p:sp>
    </p:spTree>
    <p:extLst>
      <p:ext uri="{BB962C8B-B14F-4D97-AF65-F5344CB8AC3E}">
        <p14:creationId xmlns:p14="http://schemas.microsoft.com/office/powerpoint/2010/main" val="1598166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huvan.nrsc.gov.in/"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28600"/>
            <a:ext cx="4267200" cy="914400"/>
          </a:xfrm>
        </p:spPr>
        <p:txBody>
          <a:bodyPr>
            <a:normAutofit/>
          </a:bodyPr>
          <a:lstStyle/>
          <a:p>
            <a:pPr algn="l">
              <a:lnSpc>
                <a:spcPct val="110000"/>
              </a:lnSpc>
              <a:spcBef>
                <a:spcPts val="0"/>
              </a:spcBef>
            </a:pPr>
            <a:r>
              <a:rPr lang="en-US" sz="1600" dirty="0" smtClean="0">
                <a:solidFill>
                  <a:schemeClr val="tx1"/>
                </a:solidFill>
                <a:latin typeface="Arial" pitchFamily="34" charset="0"/>
                <a:cs typeface="Arial" pitchFamily="34" charset="0"/>
              </a:rPr>
              <a:t>“</a:t>
            </a:r>
            <a:r>
              <a:rPr lang="en-US" sz="1400" dirty="0" smtClean="0">
                <a:solidFill>
                  <a:schemeClr val="tx1"/>
                </a:solidFill>
                <a:latin typeface="Arial" pitchFamily="34" charset="0"/>
                <a:cs typeface="Arial" pitchFamily="34" charset="0"/>
              </a:rPr>
              <a:t>Like failure, chaos contains information that can lead to knowledge -- even wisdom. Like art.“ Toni Morrison</a:t>
            </a:r>
            <a:endParaRPr lang="en-US" sz="1400" dirty="0"/>
          </a:p>
        </p:txBody>
      </p:sp>
      <p:pic>
        <p:nvPicPr>
          <p:cNvPr id="1026" name="Picture 2" descr="C:\Users\Admin\Desktop\Images_Webinar\Albatross_Wilbur.PNG"/>
          <p:cNvPicPr>
            <a:picLocks noChangeAspect="1" noChangeArrowheads="1"/>
          </p:cNvPicPr>
          <p:nvPr/>
        </p:nvPicPr>
        <p:blipFill>
          <a:blip r:embed="rId2"/>
          <a:srcRect/>
          <a:stretch>
            <a:fillRect/>
          </a:stretch>
        </p:blipFill>
        <p:spPr bwMode="auto">
          <a:xfrm>
            <a:off x="533400" y="990600"/>
            <a:ext cx="2819400" cy="3605133"/>
          </a:xfrm>
          <a:prstGeom prst="rect">
            <a:avLst/>
          </a:prstGeom>
          <a:noFill/>
        </p:spPr>
      </p:pic>
      <p:sp>
        <p:nvSpPr>
          <p:cNvPr id="4" name="TextBox 3"/>
          <p:cNvSpPr txBox="1"/>
          <p:nvPr/>
        </p:nvSpPr>
        <p:spPr>
          <a:xfrm>
            <a:off x="5436096" y="1216637"/>
            <a:ext cx="3610933" cy="1107996"/>
          </a:xfrm>
          <a:prstGeom prst="rect">
            <a:avLst/>
          </a:prstGeom>
          <a:noFill/>
        </p:spPr>
        <p:txBody>
          <a:bodyPr wrap="square" rtlCol="0">
            <a:spAutoFit/>
          </a:bodyPr>
          <a:lstStyle/>
          <a:p>
            <a:r>
              <a:rPr lang="en-US" sz="1600" b="1" u="sng" dirty="0" smtClean="0">
                <a:latin typeface="Arial" pitchFamily="34" charset="0"/>
                <a:cs typeface="Arial" pitchFamily="34" charset="0"/>
              </a:rPr>
              <a:t>TOD ( Santa Cruz )</a:t>
            </a:r>
          </a:p>
          <a:p>
            <a:endParaRPr lang="en-US" sz="1600" dirty="0" smtClean="0">
              <a:latin typeface="Arial" pitchFamily="34" charset="0"/>
              <a:cs typeface="Arial" pitchFamily="34" charset="0"/>
            </a:endParaRPr>
          </a:p>
          <a:p>
            <a:r>
              <a:rPr lang="en-US" sz="1600" u="sng" dirty="0" smtClean="0">
                <a:latin typeface="Arial" pitchFamily="34" charset="0"/>
                <a:cs typeface="Arial" pitchFamily="34" charset="0"/>
              </a:rPr>
              <a:t>by </a:t>
            </a:r>
            <a:r>
              <a:rPr lang="en-US" sz="1600" u="sng" dirty="0" smtClean="0">
                <a:latin typeface="Arial" pitchFamily="34" charset="0"/>
                <a:cs typeface="Arial" pitchFamily="34" charset="0"/>
              </a:rPr>
              <a:t>M/s Global Coordinates</a:t>
            </a:r>
          </a:p>
          <a:p>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9080"/>
            <a:ext cx="9144000" cy="2708920"/>
          </a:xfrm>
          <a:prstGeom prst="rect">
            <a:avLst/>
          </a:prstGeom>
        </p:spPr>
      </p:pic>
      <p:pic>
        <p:nvPicPr>
          <p:cNvPr id="6" name="Picture 2"/>
          <p:cNvPicPr>
            <a:picLocks noChangeAspect="1" noChangeArrowheads="1"/>
          </p:cNvPicPr>
          <p:nvPr/>
        </p:nvPicPr>
        <p:blipFill>
          <a:blip r:embed="rId4"/>
          <a:srcRect/>
          <a:stretch>
            <a:fillRect/>
          </a:stretch>
        </p:blipFill>
        <p:spPr bwMode="auto">
          <a:xfrm>
            <a:off x="7810235" y="13618"/>
            <a:ext cx="1331640" cy="294498"/>
          </a:xfrm>
          <a:prstGeom prst="rect">
            <a:avLst/>
          </a:prstGeom>
          <a:noFill/>
          <a:ln w="9525">
            <a:noFill/>
            <a:miter lim="800000"/>
            <a:headEnd/>
            <a:tailEnd/>
          </a:ln>
          <a:effectLst/>
        </p:spPr>
      </p:pic>
    </p:spTree>
    <p:extLst>
      <p:ext uri="{BB962C8B-B14F-4D97-AF65-F5344CB8AC3E}">
        <p14:creationId xmlns:p14="http://schemas.microsoft.com/office/powerpoint/2010/main" val="1534470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143000"/>
          </a:xfrm>
        </p:spPr>
        <p:txBody>
          <a:bodyPr>
            <a:normAutofit/>
          </a:bodyPr>
          <a:lstStyle/>
          <a:p>
            <a:r>
              <a:rPr lang="en-US" sz="2200" u="sng" dirty="0" smtClean="0">
                <a:latin typeface="Arial" pitchFamily="34" charset="0"/>
                <a:cs typeface="Arial" pitchFamily="34" charset="0"/>
              </a:rPr>
              <a:t>Mandatory areas for TOD: Area 2a, Take off flight path area, Area 4</a:t>
            </a:r>
            <a:br>
              <a:rPr lang="en-US" sz="2200" u="sng" dirty="0" smtClean="0">
                <a:latin typeface="Arial" pitchFamily="34" charset="0"/>
                <a:cs typeface="Arial" pitchFamily="34" charset="0"/>
              </a:rPr>
            </a:br>
            <a:r>
              <a:rPr lang="en-US" sz="1800" dirty="0" smtClean="0">
                <a:latin typeface="Arial" pitchFamily="34" charset="0"/>
                <a:cs typeface="Arial" pitchFamily="34" charset="0"/>
              </a:rPr>
              <a:t>[ Schematic diagram only ]</a:t>
            </a:r>
            <a:endParaRPr lang="en-US" sz="1800" dirty="0">
              <a:latin typeface="Arial" pitchFamily="34" charset="0"/>
              <a:cs typeface="Arial" pitchFamily="34" charset="0"/>
            </a:endParaRPr>
          </a:p>
        </p:txBody>
      </p:sp>
      <p:pic>
        <p:nvPicPr>
          <p:cNvPr id="4" name="Image 1"/>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81000" y="1752600"/>
            <a:ext cx="3048000" cy="2590800"/>
          </a:xfrm>
          <a:prstGeom prst="rect">
            <a:avLst/>
          </a:prstGeom>
        </p:spPr>
      </p:pic>
      <p:pic>
        <p:nvPicPr>
          <p:cNvPr id="8" name="Image 7"/>
          <p:cNvPicPr/>
          <p:nvPr/>
        </p:nvPicPr>
        <p:blipFill>
          <a:blip r:embed="rId3">
            <a:extLst>
              <a:ext uri="{28A0092B-C50C-407E-A947-70E740481C1C}">
                <a14:useLocalDpi xmlns:a14="http://schemas.microsoft.com/office/drawing/2010/main" val="0"/>
              </a:ext>
            </a:extLst>
          </a:blip>
          <a:stretch>
            <a:fillRect/>
          </a:stretch>
        </p:blipFill>
        <p:spPr>
          <a:xfrm>
            <a:off x="6781800" y="2057400"/>
            <a:ext cx="1295400" cy="2133600"/>
          </a:xfrm>
          <a:prstGeom prst="rect">
            <a:avLst/>
          </a:prstGeom>
        </p:spPr>
      </p:pic>
      <p:pic>
        <p:nvPicPr>
          <p:cNvPr id="10" name="Image 13" descr="C:\Users\jean-nicolas.moal\Desktop\TakeOffClimb.png"/>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133600"/>
            <a:ext cx="2590800" cy="1905000"/>
          </a:xfrm>
          <a:prstGeom prst="rect">
            <a:avLst/>
          </a:prstGeom>
          <a:noFill/>
          <a:ln>
            <a:noFill/>
          </a:ln>
        </p:spPr>
      </p:pic>
      <p:sp>
        <p:nvSpPr>
          <p:cNvPr id="11" name="TextBox 10"/>
          <p:cNvSpPr txBox="1"/>
          <p:nvPr/>
        </p:nvSpPr>
        <p:spPr>
          <a:xfrm>
            <a:off x="1143000" y="48006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Area 2a</a:t>
            </a:r>
            <a:endParaRPr lang="en-US" sz="1400" u="sng" dirty="0">
              <a:latin typeface="Arial" pitchFamily="34" charset="0"/>
              <a:cs typeface="Arial" pitchFamily="34" charset="0"/>
            </a:endParaRPr>
          </a:p>
        </p:txBody>
      </p:sp>
      <p:sp>
        <p:nvSpPr>
          <p:cNvPr id="12" name="TextBox 11"/>
          <p:cNvSpPr txBox="1"/>
          <p:nvPr/>
        </p:nvSpPr>
        <p:spPr>
          <a:xfrm>
            <a:off x="3962400" y="4648200"/>
            <a:ext cx="1524000" cy="523220"/>
          </a:xfrm>
          <a:prstGeom prst="rect">
            <a:avLst/>
          </a:prstGeom>
          <a:noFill/>
        </p:spPr>
        <p:txBody>
          <a:bodyPr wrap="square" rtlCol="0">
            <a:spAutoFit/>
          </a:bodyPr>
          <a:lstStyle/>
          <a:p>
            <a:pPr algn="ctr"/>
            <a:r>
              <a:rPr lang="en-US" sz="1400" u="sng" dirty="0" smtClean="0">
                <a:latin typeface="Arial" pitchFamily="34" charset="0"/>
                <a:cs typeface="Arial" pitchFamily="34" charset="0"/>
              </a:rPr>
              <a:t>Take-off flight path area</a:t>
            </a:r>
            <a:endParaRPr lang="en-US" sz="1400" u="sng" dirty="0">
              <a:latin typeface="Arial" pitchFamily="34" charset="0"/>
              <a:cs typeface="Arial" pitchFamily="34" charset="0"/>
            </a:endParaRPr>
          </a:p>
        </p:txBody>
      </p:sp>
      <p:sp>
        <p:nvSpPr>
          <p:cNvPr id="13" name="TextBox 12"/>
          <p:cNvSpPr txBox="1"/>
          <p:nvPr/>
        </p:nvSpPr>
        <p:spPr>
          <a:xfrm>
            <a:off x="6705600" y="4724400"/>
            <a:ext cx="1524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Area 4</a:t>
            </a:r>
            <a:endParaRPr lang="en-US" sz="1400" u="sng" dirty="0">
              <a:latin typeface="Arial" pitchFamily="34" charset="0"/>
              <a:cs typeface="Arial" pitchFamily="34" charset="0"/>
            </a:endParaRPr>
          </a:p>
        </p:txBody>
      </p:sp>
      <p:pic>
        <p:nvPicPr>
          <p:cNvPr id="9" name="Picture 2"/>
          <p:cNvPicPr>
            <a:picLocks noChangeAspect="1" noChangeArrowheads="1"/>
          </p:cNvPicPr>
          <p:nvPr/>
        </p:nvPicPr>
        <p:blipFill>
          <a:blip r:embed="rId5"/>
          <a:srcRect/>
          <a:stretch>
            <a:fillRect/>
          </a:stretch>
        </p:blipFill>
        <p:spPr bwMode="auto">
          <a:xfrm>
            <a:off x="7524328" y="6499802"/>
            <a:ext cx="1619672" cy="358198"/>
          </a:xfrm>
          <a:prstGeom prst="rect">
            <a:avLst/>
          </a:prstGeom>
          <a:noFill/>
          <a:ln w="9525">
            <a:noFill/>
            <a:miter lim="800000"/>
            <a:headEnd/>
            <a:tailEnd/>
          </a:ln>
          <a:effectLst/>
        </p:spPr>
      </p:pic>
      <p:sp>
        <p:nvSpPr>
          <p:cNvPr id="14" name="TextBox 13"/>
          <p:cNvSpPr txBox="1"/>
          <p:nvPr/>
        </p:nvSpPr>
        <p:spPr>
          <a:xfrm>
            <a:off x="990600" y="5562600"/>
            <a:ext cx="3810000" cy="338554"/>
          </a:xfrm>
          <a:prstGeom prst="rect">
            <a:avLst/>
          </a:prstGeom>
          <a:noFill/>
        </p:spPr>
        <p:txBody>
          <a:bodyPr wrap="square" rtlCol="0">
            <a:spAutoFit/>
          </a:bodyPr>
          <a:lstStyle/>
          <a:p>
            <a:r>
              <a:rPr lang="en-US" sz="1600" dirty="0" smtClean="0">
                <a:latin typeface="Arial" pitchFamily="34" charset="0"/>
                <a:cs typeface="Arial" pitchFamily="34" charset="0"/>
              </a:rPr>
              <a:t>*</a:t>
            </a:r>
            <a:r>
              <a:rPr lang="en-US" sz="1600" u="sng" dirty="0" smtClean="0">
                <a:latin typeface="Arial" pitchFamily="34" charset="0"/>
                <a:cs typeface="Arial" pitchFamily="34" charset="0"/>
              </a:rPr>
              <a:t>Area1 is also mandatory</a:t>
            </a:r>
            <a:endParaRPr lang="en-US" sz="1600" u="sng" dirty="0">
              <a:latin typeface="Arial" pitchFamily="34" charset="0"/>
              <a:cs typeface="Arial" pitchFamily="34" charset="0"/>
            </a:endParaRPr>
          </a:p>
        </p:txBody>
      </p:sp>
    </p:spTree>
    <p:extLst>
      <p:ext uri="{BB962C8B-B14F-4D97-AF65-F5344CB8AC3E}">
        <p14:creationId xmlns:p14="http://schemas.microsoft.com/office/powerpoint/2010/main" val="2670499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u="sng" dirty="0" smtClean="0">
                <a:latin typeface="Arial" pitchFamily="34" charset="0"/>
                <a:cs typeface="Arial" pitchFamily="34" charset="0"/>
              </a:rPr>
              <a:t>Mandatory areas for TOD: area bounded by the lateral extent of obstacle limitation surfaces </a:t>
            </a:r>
            <a:r>
              <a:rPr lang="en-US" sz="1800" dirty="0" smtClean="0">
                <a:latin typeface="Arial" pitchFamily="34" charset="0"/>
                <a:cs typeface="Arial" pitchFamily="34" charset="0"/>
              </a:rPr>
              <a:t> [Schematic diagram only ]</a:t>
            </a:r>
            <a:endParaRPr lang="en-US" sz="1800" dirty="0">
              <a:latin typeface="Arial" pitchFamily="34" charset="0"/>
              <a:cs typeface="Arial" pitchFamily="34" charset="0"/>
            </a:endParaRPr>
          </a:p>
        </p:txBody>
      </p:sp>
      <p:pic>
        <p:nvPicPr>
          <p:cNvPr id="4" name="Image 1" descr="C:\Users\jean-nicolas.moal\Desktop\Conical.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1676400"/>
            <a:ext cx="1904762" cy="1314286"/>
          </a:xfrm>
          <a:prstGeom prst="rect">
            <a:avLst/>
          </a:prstGeom>
          <a:noFill/>
          <a:ln>
            <a:noFill/>
          </a:ln>
        </p:spPr>
      </p:pic>
      <p:pic>
        <p:nvPicPr>
          <p:cNvPr id="5" name="Image 2" descr="C:\Users\jean-nicolas.moal\Desktop\InnerHori.png"/>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1899920" cy="1318260"/>
          </a:xfrm>
          <a:prstGeom prst="rect">
            <a:avLst/>
          </a:prstGeom>
          <a:noFill/>
          <a:ln>
            <a:noFill/>
          </a:ln>
        </p:spPr>
      </p:pic>
      <p:pic>
        <p:nvPicPr>
          <p:cNvPr id="6" name="Image 4" descr="C:\Users\jean-nicolas.moal\Desktop\Approach.png"/>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76400"/>
            <a:ext cx="1899920" cy="1318260"/>
          </a:xfrm>
          <a:prstGeom prst="rect">
            <a:avLst/>
          </a:prstGeom>
          <a:noFill/>
          <a:ln>
            <a:noFill/>
          </a:ln>
        </p:spPr>
      </p:pic>
      <p:pic>
        <p:nvPicPr>
          <p:cNvPr id="7" name="Image 7" descr="C:\Users\jean-nicolas.moal\Desktop\Transitional.png"/>
          <p:cNvPicPr/>
          <p:nvPr/>
        </p:nvPicPr>
        <p:blipFill>
          <a:blip r:embed="rId5">
            <a:extLst>
              <a:ext uri="{28A0092B-C50C-407E-A947-70E740481C1C}">
                <a14:useLocalDpi xmlns:a14="http://schemas.microsoft.com/office/drawing/2010/main" val="0"/>
              </a:ext>
            </a:extLst>
          </a:blip>
          <a:srcRect/>
          <a:stretch>
            <a:fillRect/>
          </a:stretch>
        </p:blipFill>
        <p:spPr bwMode="auto">
          <a:xfrm>
            <a:off x="609600" y="4343400"/>
            <a:ext cx="1899920" cy="1318260"/>
          </a:xfrm>
          <a:prstGeom prst="rect">
            <a:avLst/>
          </a:prstGeom>
          <a:noFill/>
          <a:ln>
            <a:noFill/>
          </a:ln>
        </p:spPr>
      </p:pic>
      <p:pic>
        <p:nvPicPr>
          <p:cNvPr id="9" name="Image 8" descr="C:\Users\jean-nicolas.moal\Desktop\InnerTransitional.png"/>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953000"/>
            <a:ext cx="1899920" cy="356235"/>
          </a:xfrm>
          <a:prstGeom prst="rect">
            <a:avLst/>
          </a:prstGeom>
          <a:noFill/>
          <a:ln>
            <a:noFill/>
          </a:ln>
        </p:spPr>
      </p:pic>
      <p:pic>
        <p:nvPicPr>
          <p:cNvPr id="10" name="Image 9" descr="C:\Users\jean-nicolas.moal\Desktop\BalkedLanding.png"/>
          <p:cNvPicPr/>
          <p:nvPr/>
        </p:nvPicPr>
        <p:blipFill>
          <a:blip r:embed="rId7">
            <a:extLst>
              <a:ext uri="{28A0092B-C50C-407E-A947-70E740481C1C}">
                <a14:useLocalDpi xmlns:a14="http://schemas.microsoft.com/office/drawing/2010/main" val="0"/>
              </a:ext>
            </a:extLst>
          </a:blip>
          <a:srcRect/>
          <a:stretch>
            <a:fillRect/>
          </a:stretch>
        </p:blipFill>
        <p:spPr bwMode="auto">
          <a:xfrm>
            <a:off x="5943600" y="5029200"/>
            <a:ext cx="1899920" cy="356235"/>
          </a:xfrm>
          <a:prstGeom prst="rect">
            <a:avLst/>
          </a:prstGeom>
          <a:noFill/>
          <a:ln>
            <a:noFill/>
          </a:ln>
        </p:spPr>
      </p:pic>
      <p:sp>
        <p:nvSpPr>
          <p:cNvPr id="11" name="TextBox 10"/>
          <p:cNvSpPr txBox="1"/>
          <p:nvPr/>
        </p:nvSpPr>
        <p:spPr>
          <a:xfrm>
            <a:off x="3581400" y="5486400"/>
            <a:ext cx="1143000" cy="523220"/>
          </a:xfrm>
          <a:prstGeom prst="rect">
            <a:avLst/>
          </a:prstGeom>
          <a:noFill/>
        </p:spPr>
        <p:txBody>
          <a:bodyPr wrap="square" rtlCol="0">
            <a:spAutoFit/>
          </a:bodyPr>
          <a:lstStyle/>
          <a:p>
            <a:pPr algn="ctr"/>
            <a:r>
              <a:rPr lang="en-US" sz="1400" u="sng" dirty="0" smtClean="0">
                <a:latin typeface="Arial" pitchFamily="34" charset="0"/>
                <a:cs typeface="Arial" pitchFamily="34" charset="0"/>
              </a:rPr>
              <a:t>Inner Transitional</a:t>
            </a:r>
            <a:endParaRPr lang="en-US" sz="1400" u="sng" dirty="0">
              <a:latin typeface="Arial" pitchFamily="34" charset="0"/>
              <a:cs typeface="Arial" pitchFamily="34" charset="0"/>
            </a:endParaRPr>
          </a:p>
        </p:txBody>
      </p:sp>
      <p:sp>
        <p:nvSpPr>
          <p:cNvPr id="12" name="TextBox 11"/>
          <p:cNvSpPr txBox="1"/>
          <p:nvPr/>
        </p:nvSpPr>
        <p:spPr>
          <a:xfrm>
            <a:off x="3429000" y="31242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Conical</a:t>
            </a:r>
            <a:endParaRPr lang="en-US" sz="1400" u="sng" dirty="0">
              <a:latin typeface="Arial" pitchFamily="34" charset="0"/>
              <a:cs typeface="Arial" pitchFamily="34" charset="0"/>
            </a:endParaRPr>
          </a:p>
        </p:txBody>
      </p:sp>
      <p:sp>
        <p:nvSpPr>
          <p:cNvPr id="13" name="TextBox 12"/>
          <p:cNvSpPr txBox="1"/>
          <p:nvPr/>
        </p:nvSpPr>
        <p:spPr>
          <a:xfrm>
            <a:off x="6248400" y="30480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Approach</a:t>
            </a:r>
            <a:endParaRPr lang="en-US" sz="1400" u="sng" dirty="0">
              <a:latin typeface="Arial" pitchFamily="34" charset="0"/>
              <a:cs typeface="Arial" pitchFamily="34" charset="0"/>
            </a:endParaRPr>
          </a:p>
        </p:txBody>
      </p:sp>
      <p:sp>
        <p:nvSpPr>
          <p:cNvPr id="14" name="TextBox 13"/>
          <p:cNvSpPr txBox="1"/>
          <p:nvPr/>
        </p:nvSpPr>
        <p:spPr>
          <a:xfrm>
            <a:off x="990600" y="57150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Transitional</a:t>
            </a:r>
            <a:endParaRPr lang="en-US" sz="1400" u="sng" dirty="0">
              <a:latin typeface="Arial" pitchFamily="34" charset="0"/>
              <a:cs typeface="Arial" pitchFamily="34" charset="0"/>
            </a:endParaRPr>
          </a:p>
        </p:txBody>
      </p:sp>
      <p:sp>
        <p:nvSpPr>
          <p:cNvPr id="15" name="TextBox 14"/>
          <p:cNvSpPr txBox="1"/>
          <p:nvPr/>
        </p:nvSpPr>
        <p:spPr>
          <a:xfrm>
            <a:off x="1066800" y="31242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IHS</a:t>
            </a:r>
            <a:endParaRPr lang="en-US" sz="1400" u="sng" dirty="0">
              <a:latin typeface="Arial" pitchFamily="34" charset="0"/>
              <a:cs typeface="Arial" pitchFamily="34" charset="0"/>
            </a:endParaRPr>
          </a:p>
        </p:txBody>
      </p:sp>
      <p:sp>
        <p:nvSpPr>
          <p:cNvPr id="16" name="TextBox 15"/>
          <p:cNvSpPr txBox="1"/>
          <p:nvPr/>
        </p:nvSpPr>
        <p:spPr>
          <a:xfrm>
            <a:off x="6248400" y="5486400"/>
            <a:ext cx="1143000" cy="523220"/>
          </a:xfrm>
          <a:prstGeom prst="rect">
            <a:avLst/>
          </a:prstGeom>
          <a:noFill/>
        </p:spPr>
        <p:txBody>
          <a:bodyPr wrap="square" rtlCol="0">
            <a:spAutoFit/>
          </a:bodyPr>
          <a:lstStyle/>
          <a:p>
            <a:pPr algn="ctr"/>
            <a:r>
              <a:rPr lang="en-US" sz="1400" u="sng" dirty="0" smtClean="0">
                <a:latin typeface="Arial" pitchFamily="34" charset="0"/>
                <a:cs typeface="Arial" pitchFamily="34" charset="0"/>
              </a:rPr>
              <a:t>Balked landing</a:t>
            </a:r>
            <a:endParaRPr lang="en-US" sz="1400" u="sng" dirty="0">
              <a:latin typeface="Arial" pitchFamily="34" charset="0"/>
              <a:cs typeface="Arial" pitchFamily="34" charset="0"/>
            </a:endParaRPr>
          </a:p>
        </p:txBody>
      </p:sp>
      <p:pic>
        <p:nvPicPr>
          <p:cNvPr id="17" name="Image 3" descr="C:\Users\jean-nicolas.moal\Desktop\InnerApp.png"/>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733800"/>
            <a:ext cx="1899920" cy="356235"/>
          </a:xfrm>
          <a:prstGeom prst="rect">
            <a:avLst/>
          </a:prstGeom>
          <a:noFill/>
          <a:ln>
            <a:noFill/>
          </a:ln>
        </p:spPr>
      </p:pic>
      <p:sp>
        <p:nvSpPr>
          <p:cNvPr id="18" name="TextBox 17"/>
          <p:cNvSpPr txBox="1"/>
          <p:nvPr/>
        </p:nvSpPr>
        <p:spPr>
          <a:xfrm>
            <a:off x="6248400" y="4191000"/>
            <a:ext cx="1143000" cy="523220"/>
          </a:xfrm>
          <a:prstGeom prst="rect">
            <a:avLst/>
          </a:prstGeom>
          <a:noFill/>
        </p:spPr>
        <p:txBody>
          <a:bodyPr wrap="square" rtlCol="0">
            <a:spAutoFit/>
          </a:bodyPr>
          <a:lstStyle/>
          <a:p>
            <a:pPr algn="ctr"/>
            <a:r>
              <a:rPr lang="en-US" sz="1400" u="sng" dirty="0" smtClean="0">
                <a:latin typeface="Arial" pitchFamily="34" charset="0"/>
                <a:cs typeface="Arial" pitchFamily="34" charset="0"/>
              </a:rPr>
              <a:t>Inner Approach</a:t>
            </a:r>
            <a:endParaRPr lang="en-US" sz="1400" u="sng" dirty="0">
              <a:latin typeface="Arial" pitchFamily="34" charset="0"/>
              <a:cs typeface="Arial" pitchFamily="34" charset="0"/>
            </a:endParaRPr>
          </a:p>
        </p:txBody>
      </p:sp>
      <p:pic>
        <p:nvPicPr>
          <p:cNvPr id="19" name="Picture 2"/>
          <p:cNvPicPr>
            <a:picLocks noChangeAspect="1" noChangeArrowheads="1"/>
          </p:cNvPicPr>
          <p:nvPr/>
        </p:nvPicPr>
        <p:blipFill>
          <a:blip r:embed="rId9"/>
          <a:srcRect/>
          <a:stretch>
            <a:fillRect/>
          </a:stretch>
        </p:blipFill>
        <p:spPr bwMode="auto">
          <a:xfrm>
            <a:off x="7452320" y="6483876"/>
            <a:ext cx="1691679" cy="374123"/>
          </a:xfrm>
          <a:prstGeom prst="rect">
            <a:avLst/>
          </a:prstGeom>
          <a:noFill/>
          <a:ln w="9525">
            <a:noFill/>
            <a:miter lim="800000"/>
            <a:headEnd/>
            <a:tailEnd/>
          </a:ln>
          <a:effectLst/>
        </p:spPr>
      </p:pic>
    </p:spTree>
    <p:extLst>
      <p:ext uri="{BB962C8B-B14F-4D97-AF65-F5344CB8AC3E}">
        <p14:creationId xmlns:p14="http://schemas.microsoft.com/office/powerpoint/2010/main" val="388103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u="sng" dirty="0" smtClean="0">
                <a:latin typeface="Arial" pitchFamily="34" charset="0"/>
                <a:cs typeface="Arial" pitchFamily="34" charset="0"/>
              </a:rPr>
              <a:t>Recommended areas for Obstacle data: Area 2b, 2c, 2d and Area 3</a:t>
            </a:r>
            <a:endParaRPr lang="en-US" sz="2200" u="sng" dirty="0">
              <a:latin typeface="Arial" pitchFamily="34" charset="0"/>
              <a:cs typeface="Arial" pitchFamily="34" charset="0"/>
            </a:endParaRPr>
          </a:p>
        </p:txBody>
      </p:sp>
      <p:pic>
        <p:nvPicPr>
          <p:cNvPr id="4" name="Image 2"/>
          <p:cNvPicPr/>
          <p:nvPr/>
        </p:nvPicPr>
        <p:blipFill>
          <a:blip r:embed="rId2">
            <a:extLst>
              <a:ext uri="{28A0092B-C50C-407E-A947-70E740481C1C}">
                <a14:useLocalDpi xmlns:a14="http://schemas.microsoft.com/office/drawing/2010/main" val="0"/>
              </a:ext>
            </a:extLst>
          </a:blip>
          <a:stretch>
            <a:fillRect/>
          </a:stretch>
        </p:blipFill>
        <p:spPr>
          <a:xfrm>
            <a:off x="838200" y="1219200"/>
            <a:ext cx="2743200" cy="2199600"/>
          </a:xfrm>
          <a:prstGeom prst="rect">
            <a:avLst/>
          </a:prstGeom>
        </p:spPr>
      </p:pic>
      <p:pic>
        <p:nvPicPr>
          <p:cNvPr id="5" name="Image 3"/>
          <p:cNvPicPr/>
          <p:nvPr/>
        </p:nvPicPr>
        <p:blipFill>
          <a:blip r:embed="rId3">
            <a:extLst>
              <a:ext uri="{28A0092B-C50C-407E-A947-70E740481C1C}">
                <a14:useLocalDpi xmlns:a14="http://schemas.microsoft.com/office/drawing/2010/main" val="0"/>
              </a:ext>
            </a:extLst>
          </a:blip>
          <a:stretch>
            <a:fillRect/>
          </a:stretch>
        </p:blipFill>
        <p:spPr>
          <a:xfrm>
            <a:off x="4724400" y="1219200"/>
            <a:ext cx="2742358" cy="2199600"/>
          </a:xfrm>
          <a:prstGeom prst="rect">
            <a:avLst/>
          </a:prstGeom>
        </p:spPr>
      </p:pic>
      <p:pic>
        <p:nvPicPr>
          <p:cNvPr id="6" name="Image 5"/>
          <p:cNvPicPr/>
          <p:nvPr/>
        </p:nvPicPr>
        <p:blipFill>
          <a:blip r:embed="rId4">
            <a:extLst>
              <a:ext uri="{28A0092B-C50C-407E-A947-70E740481C1C}">
                <a14:useLocalDpi xmlns:a14="http://schemas.microsoft.com/office/drawing/2010/main" val="0"/>
              </a:ext>
            </a:extLst>
          </a:blip>
          <a:stretch>
            <a:fillRect/>
          </a:stretch>
        </p:blipFill>
        <p:spPr>
          <a:xfrm>
            <a:off x="6019800" y="3886200"/>
            <a:ext cx="828675" cy="1838325"/>
          </a:xfrm>
          <a:prstGeom prst="rect">
            <a:avLst/>
          </a:prstGeom>
        </p:spPr>
      </p:pic>
      <p:pic>
        <p:nvPicPr>
          <p:cNvPr id="7" name="Image 4"/>
          <p:cNvPicPr/>
          <p:nvPr/>
        </p:nvPicPr>
        <p:blipFill>
          <a:blip r:embed="rId5">
            <a:extLst>
              <a:ext uri="{28A0092B-C50C-407E-A947-70E740481C1C}">
                <a14:useLocalDpi xmlns:a14="http://schemas.microsoft.com/office/drawing/2010/main" val="0"/>
              </a:ext>
            </a:extLst>
          </a:blip>
          <a:stretch>
            <a:fillRect/>
          </a:stretch>
        </p:blipFill>
        <p:spPr>
          <a:xfrm>
            <a:off x="990600" y="3733800"/>
            <a:ext cx="2743200" cy="2200275"/>
          </a:xfrm>
          <a:prstGeom prst="rect">
            <a:avLst/>
          </a:prstGeom>
        </p:spPr>
      </p:pic>
      <p:sp>
        <p:nvSpPr>
          <p:cNvPr id="8" name="TextBox 7"/>
          <p:cNvSpPr txBox="1"/>
          <p:nvPr/>
        </p:nvSpPr>
        <p:spPr>
          <a:xfrm>
            <a:off x="457200" y="32004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Area 2b</a:t>
            </a:r>
            <a:endParaRPr lang="en-US" sz="1400" u="sng" dirty="0">
              <a:latin typeface="Arial" pitchFamily="34" charset="0"/>
              <a:cs typeface="Arial" pitchFamily="34" charset="0"/>
            </a:endParaRPr>
          </a:p>
        </p:txBody>
      </p:sp>
      <p:sp>
        <p:nvSpPr>
          <p:cNvPr id="9" name="TextBox 8"/>
          <p:cNvSpPr txBox="1"/>
          <p:nvPr/>
        </p:nvSpPr>
        <p:spPr>
          <a:xfrm>
            <a:off x="533400" y="56388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Area 2d</a:t>
            </a:r>
            <a:endParaRPr lang="en-US" sz="1400" u="sng" dirty="0">
              <a:latin typeface="Arial" pitchFamily="34" charset="0"/>
              <a:cs typeface="Arial" pitchFamily="34" charset="0"/>
            </a:endParaRPr>
          </a:p>
        </p:txBody>
      </p:sp>
      <p:sp>
        <p:nvSpPr>
          <p:cNvPr id="10" name="TextBox 9"/>
          <p:cNvSpPr txBox="1"/>
          <p:nvPr/>
        </p:nvSpPr>
        <p:spPr>
          <a:xfrm>
            <a:off x="4572000" y="31242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Area 2c</a:t>
            </a:r>
            <a:endParaRPr lang="en-US" sz="1400" u="sng" dirty="0">
              <a:latin typeface="Arial" pitchFamily="34" charset="0"/>
              <a:cs typeface="Arial" pitchFamily="34" charset="0"/>
            </a:endParaRPr>
          </a:p>
        </p:txBody>
      </p:sp>
      <p:sp>
        <p:nvSpPr>
          <p:cNvPr id="11" name="TextBox 10"/>
          <p:cNvSpPr txBox="1"/>
          <p:nvPr/>
        </p:nvSpPr>
        <p:spPr>
          <a:xfrm>
            <a:off x="4876800" y="5486400"/>
            <a:ext cx="1143000" cy="307777"/>
          </a:xfrm>
          <a:prstGeom prst="rect">
            <a:avLst/>
          </a:prstGeom>
          <a:noFill/>
        </p:spPr>
        <p:txBody>
          <a:bodyPr wrap="square" rtlCol="0">
            <a:spAutoFit/>
          </a:bodyPr>
          <a:lstStyle/>
          <a:p>
            <a:pPr algn="ctr"/>
            <a:r>
              <a:rPr lang="en-US" sz="1400" u="sng" dirty="0" smtClean="0">
                <a:latin typeface="Arial" pitchFamily="34" charset="0"/>
                <a:cs typeface="Arial" pitchFamily="34" charset="0"/>
              </a:rPr>
              <a:t>Area 3</a:t>
            </a:r>
            <a:endParaRPr lang="en-US" sz="1400" u="sng" dirty="0">
              <a:latin typeface="Arial" pitchFamily="34" charset="0"/>
              <a:cs typeface="Arial" pitchFamily="34" charset="0"/>
            </a:endParaRPr>
          </a:p>
        </p:txBody>
      </p:sp>
      <p:pic>
        <p:nvPicPr>
          <p:cNvPr id="12" name="Picture 2"/>
          <p:cNvPicPr>
            <a:picLocks noChangeAspect="1" noChangeArrowheads="1"/>
          </p:cNvPicPr>
          <p:nvPr/>
        </p:nvPicPr>
        <p:blipFill>
          <a:blip r:embed="rId6"/>
          <a:srcRect/>
          <a:stretch>
            <a:fillRect/>
          </a:stretch>
        </p:blipFill>
        <p:spPr bwMode="auto">
          <a:xfrm>
            <a:off x="7466758" y="6487070"/>
            <a:ext cx="1677242" cy="370930"/>
          </a:xfrm>
          <a:prstGeom prst="rect">
            <a:avLst/>
          </a:prstGeom>
          <a:noFill/>
          <a:ln w="9525">
            <a:noFill/>
            <a:miter lim="800000"/>
            <a:headEnd/>
            <a:tailEnd/>
          </a:ln>
          <a:effectLst/>
        </p:spPr>
      </p:pic>
    </p:spTree>
    <p:extLst>
      <p:ext uri="{BB962C8B-B14F-4D97-AF65-F5344CB8AC3E}">
        <p14:creationId xmlns:p14="http://schemas.microsoft.com/office/powerpoint/2010/main" val="175357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stacles_Appeal_IHS_Area_2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28678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427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575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234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015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27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443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p:cNvPicPr>
            <a:picLocks noChangeAspect="1" noChangeArrowheads="1"/>
          </p:cNvPicPr>
          <p:nvPr/>
        </p:nvPicPr>
        <p:blipFill>
          <a:blip r:embed="rId3"/>
          <a:srcRect/>
          <a:stretch>
            <a:fillRect/>
          </a:stretch>
        </p:blipFill>
        <p:spPr bwMode="auto">
          <a:xfrm>
            <a:off x="7812360" y="6563502"/>
            <a:ext cx="1331640" cy="294498"/>
          </a:xfrm>
          <a:prstGeom prst="rect">
            <a:avLst/>
          </a:prstGeom>
          <a:noFill/>
          <a:ln w="9525">
            <a:noFill/>
            <a:miter lim="800000"/>
            <a:headEnd/>
            <a:tailEnd/>
          </a:ln>
          <a:effectLst/>
        </p:spPr>
      </p:pic>
    </p:spTree>
    <p:extLst>
      <p:ext uri="{BB962C8B-B14F-4D97-AF65-F5344CB8AC3E}">
        <p14:creationId xmlns:p14="http://schemas.microsoft.com/office/powerpoint/2010/main" val="213763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02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8443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04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24"/>
            <a:ext cx="9144000" cy="6813376"/>
          </a:xfrm>
          <a:prstGeom prst="rect">
            <a:avLst/>
          </a:prstGeom>
        </p:spPr>
      </p:pic>
    </p:spTree>
    <p:extLst>
      <p:ext uri="{BB962C8B-B14F-4D97-AF65-F5344CB8AC3E}">
        <p14:creationId xmlns:p14="http://schemas.microsoft.com/office/powerpoint/2010/main" val="2466537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5646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6378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062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054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764704"/>
            <a:ext cx="7200800" cy="2462213"/>
          </a:xfrm>
          <a:prstGeom prst="rect">
            <a:avLst/>
          </a:prstGeom>
          <a:noFill/>
        </p:spPr>
        <p:txBody>
          <a:bodyPr wrap="square" rtlCol="0">
            <a:spAutoFit/>
          </a:bodyPr>
          <a:lstStyle/>
          <a:p>
            <a:r>
              <a:rPr lang="en-US" sz="1400" u="sng" dirty="0" smtClean="0">
                <a:latin typeface="Arial" pitchFamily="34" charset="0"/>
                <a:cs typeface="Arial" pitchFamily="34" charset="0"/>
              </a:rPr>
              <a:t>Summary</a:t>
            </a:r>
          </a:p>
          <a:p>
            <a:endParaRPr lang="en-US" sz="1400" dirty="0">
              <a:latin typeface="Arial" pitchFamily="34" charset="0"/>
              <a:cs typeface="Arial" pitchFamily="34" charset="0"/>
            </a:endParaRPr>
          </a:p>
          <a:p>
            <a:pPr marL="342900" indent="-342900">
              <a:buAutoNum type="arabicPeriod"/>
            </a:pPr>
            <a:r>
              <a:rPr lang="en-US" sz="1400" dirty="0" smtClean="0">
                <a:latin typeface="Arial" pitchFamily="34" charset="0"/>
                <a:cs typeface="Arial" pitchFamily="34" charset="0"/>
              </a:rPr>
              <a:t>The total obstacles captured from AIP are : 1118</a:t>
            </a:r>
          </a:p>
          <a:p>
            <a:pPr marL="342900" indent="-342900">
              <a:buAutoNum type="arabicPeriod"/>
            </a:pPr>
            <a:r>
              <a:rPr lang="en-US" sz="1400" dirty="0" smtClean="0">
                <a:latin typeface="Arial" pitchFamily="34" charset="0"/>
                <a:cs typeface="Arial" pitchFamily="34" charset="0"/>
              </a:rPr>
              <a:t>The total number of obstacles captured from data mining of Appeal process are : 166</a:t>
            </a:r>
            <a:endParaRPr lang="en-US" sz="1400" dirty="0">
              <a:latin typeface="Arial" pitchFamily="34" charset="0"/>
              <a:cs typeface="Arial" pitchFamily="34" charset="0"/>
            </a:endParaRPr>
          </a:p>
          <a:p>
            <a:pPr marL="342900" indent="-342900">
              <a:buAutoNum type="arabicPeriod"/>
            </a:pPr>
            <a:endParaRPr lang="en-US" sz="1400" dirty="0" smtClean="0">
              <a:latin typeface="Arial" pitchFamily="34" charset="0"/>
              <a:cs typeface="Arial" pitchFamily="34" charset="0"/>
            </a:endParaRPr>
          </a:p>
          <a:p>
            <a:r>
              <a:rPr lang="en-US" sz="1400" b="1" u="sng" dirty="0" smtClean="0">
                <a:latin typeface="Arial" pitchFamily="34" charset="0"/>
                <a:cs typeface="Arial" pitchFamily="34" charset="0"/>
              </a:rPr>
              <a:t>Therefore in all there are 1284 obstacles with the attribute data attached</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Please also see the following annexures attached along with the presentation:</a:t>
            </a:r>
          </a:p>
          <a:p>
            <a:endParaRPr lang="en-US" sz="1400" dirty="0">
              <a:latin typeface="Arial" pitchFamily="34" charset="0"/>
              <a:cs typeface="Arial" pitchFamily="34" charset="0"/>
            </a:endParaRPr>
          </a:p>
          <a:p>
            <a:pPr marL="342900" indent="-342900">
              <a:buAutoNum type="arabicPeriod"/>
            </a:pPr>
            <a:r>
              <a:rPr lang="en-US" sz="1400" dirty="0" smtClean="0">
                <a:latin typeface="Arial" pitchFamily="34" charset="0"/>
                <a:cs typeface="Arial" pitchFamily="34" charset="0"/>
              </a:rPr>
              <a:t>Obstacle Report in excel format.</a:t>
            </a:r>
          </a:p>
          <a:p>
            <a:pPr marL="342900" indent="-342900">
              <a:buAutoNum type="arabicPeriod"/>
            </a:pPr>
            <a:r>
              <a:rPr lang="en-US" sz="1400" dirty="0" smtClean="0">
                <a:latin typeface="Arial" pitchFamily="34" charset="0"/>
                <a:cs typeface="Arial" pitchFamily="34" charset="0"/>
              </a:rPr>
              <a:t>Sample excel sheet with calculations.</a:t>
            </a:r>
          </a:p>
        </p:txBody>
      </p:sp>
      <p:pic>
        <p:nvPicPr>
          <p:cNvPr id="3" name="Picture 2"/>
          <p:cNvPicPr>
            <a:picLocks noChangeAspect="1" noChangeArrowheads="1"/>
          </p:cNvPicPr>
          <p:nvPr/>
        </p:nvPicPr>
        <p:blipFill>
          <a:blip r:embed="rId2"/>
          <a:srcRect/>
          <a:stretch>
            <a:fillRect/>
          </a:stretch>
        </p:blipFill>
        <p:spPr bwMode="auto">
          <a:xfrm>
            <a:off x="7596336" y="12115"/>
            <a:ext cx="1547664" cy="342273"/>
          </a:xfrm>
          <a:prstGeom prst="rect">
            <a:avLst/>
          </a:prstGeom>
          <a:noFill/>
          <a:ln w="9525">
            <a:noFill/>
            <a:miter lim="800000"/>
            <a:headEnd/>
            <a:tailEnd/>
          </a:ln>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1008"/>
            <a:ext cx="9144000" cy="3356992"/>
          </a:xfrm>
          <a:prstGeom prst="rect">
            <a:avLst/>
          </a:prstGeom>
        </p:spPr>
      </p:pic>
    </p:spTree>
    <p:extLst>
      <p:ext uri="{BB962C8B-B14F-4D97-AF65-F5344CB8AC3E}">
        <p14:creationId xmlns:p14="http://schemas.microsoft.com/office/powerpoint/2010/main" val="419011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052736"/>
            <a:ext cx="7920880" cy="4154984"/>
          </a:xfrm>
          <a:prstGeom prst="rect">
            <a:avLst/>
          </a:prstGeom>
        </p:spPr>
        <p:txBody>
          <a:bodyPr wrap="square">
            <a:spAutoFit/>
          </a:bodyPr>
          <a:lstStyle/>
          <a:p>
            <a:r>
              <a:rPr lang="en-US" sz="1200" dirty="0" smtClean="0">
                <a:latin typeface="Arial" pitchFamily="34" charset="0"/>
                <a:cs typeface="Arial" pitchFamily="34" charset="0"/>
              </a:rPr>
              <a:t>TOD Santa Cruz has been created through </a:t>
            </a:r>
            <a:r>
              <a:rPr lang="en-US" sz="1200" dirty="0">
                <a:latin typeface="Arial" pitchFamily="34" charset="0"/>
                <a:cs typeface="Arial" pitchFamily="34" charset="0"/>
              </a:rPr>
              <a:t>data mining from all the </a:t>
            </a:r>
            <a:r>
              <a:rPr lang="en-US" sz="1200" u="sng" dirty="0">
                <a:latin typeface="Arial" pitchFamily="34" charset="0"/>
                <a:cs typeface="Arial" pitchFamily="34" charset="0"/>
              </a:rPr>
              <a:t>revised NOC’s  issued for enhanced height through Aeronautical Studies for Santa Cruz and </a:t>
            </a:r>
            <a:r>
              <a:rPr lang="en-US" sz="1200" u="sng" dirty="0" err="1">
                <a:latin typeface="Arial" pitchFamily="34" charset="0"/>
                <a:cs typeface="Arial" pitchFamily="34" charset="0"/>
              </a:rPr>
              <a:t>Juhu</a:t>
            </a:r>
            <a:r>
              <a:rPr lang="en-US" sz="1200" u="sng" dirty="0">
                <a:latin typeface="Arial" pitchFamily="34" charset="0"/>
                <a:cs typeface="Arial" pitchFamily="34" charset="0"/>
              </a:rPr>
              <a:t> Aerodrome in the years 2018,2019, 2020, 2021 as well as the obstacles published in the AIP.</a:t>
            </a:r>
            <a:r>
              <a:rPr lang="en-US" sz="1200" dirty="0">
                <a:latin typeface="Arial" pitchFamily="34" charset="0"/>
                <a:cs typeface="Arial" pitchFamily="34" charset="0"/>
              </a:rPr>
              <a:t> Since an Aeronautical Study is only carried out when a proposed structure penetrates the OLS, all such structures/buildings qualify for being part of the obstacle database as stated in Sec 5.3.3.4.5, CAR Series I Part I.</a:t>
            </a:r>
            <a:endParaRPr lang="en-IN" sz="1200" dirty="0">
              <a:latin typeface="Arial" pitchFamily="34" charset="0"/>
              <a:cs typeface="Arial" pitchFamily="34" charset="0"/>
            </a:endParaRPr>
          </a:p>
          <a:p>
            <a:r>
              <a:rPr lang="en-US" sz="1200" dirty="0">
                <a:latin typeface="Arial" pitchFamily="34" charset="0"/>
                <a:cs typeface="Arial" pitchFamily="34" charset="0"/>
              </a:rPr>
              <a:t> </a:t>
            </a:r>
            <a:endParaRPr lang="en-IN" sz="1200" dirty="0">
              <a:latin typeface="Arial" pitchFamily="34" charset="0"/>
              <a:cs typeface="Arial" pitchFamily="34" charset="0"/>
            </a:endParaRPr>
          </a:p>
          <a:p>
            <a:r>
              <a:rPr lang="en-US" sz="1200" dirty="0">
                <a:latin typeface="Arial" pitchFamily="34" charset="0"/>
                <a:cs typeface="Arial" pitchFamily="34" charset="0"/>
              </a:rPr>
              <a:t>All the NOC’s for which enhanced height has been granted through the process of Appeal and Aeronautical Studies as published in the MOM of the Appeal Committee as well as the AIP have been collected and plotted in a GIS environment. The digital data thus created has been overlaid on </a:t>
            </a:r>
            <a:r>
              <a:rPr lang="en-US" sz="1200" b="1" u="sng" dirty="0">
                <a:latin typeface="Arial" pitchFamily="34" charset="0"/>
                <a:cs typeface="Arial" pitchFamily="34" charset="0"/>
              </a:rPr>
              <a:t>Cartosat-3 </a:t>
            </a:r>
            <a:r>
              <a:rPr lang="en-US" sz="1200" b="1" u="sng" dirty="0" err="1">
                <a:latin typeface="Arial" pitchFamily="34" charset="0"/>
                <a:cs typeface="Arial" pitchFamily="34" charset="0"/>
              </a:rPr>
              <a:t>Mx</a:t>
            </a:r>
            <a:r>
              <a:rPr lang="en-US" sz="1200" b="1" u="sng" dirty="0">
                <a:latin typeface="Arial" pitchFamily="34" charset="0"/>
                <a:cs typeface="Arial" pitchFamily="34" charset="0"/>
              </a:rPr>
              <a:t> geo-referenced satellite imagery with a resolution of 1.12m</a:t>
            </a:r>
            <a:r>
              <a:rPr lang="en-US" sz="1200" dirty="0">
                <a:latin typeface="Arial" pitchFamily="34" charset="0"/>
                <a:cs typeface="Arial" pitchFamily="34" charset="0"/>
              </a:rPr>
              <a:t>. All visible building footprints have also been captured. The distance of the nearest coordinate of each NOC polygon / Obstacle listed in the AIP has been calculated from the Runway end as well as Runway strip to calculate the penetration of the OLS surface and the TOD Obstacle collection surface.  All this data has been tabulated and linked to the NOC polygons / Obstacles published in the AIP. This meets the requirement of TOD as required by CAR Series I Part I.</a:t>
            </a:r>
            <a:endParaRPr lang="en-IN" sz="1200" dirty="0">
              <a:latin typeface="Arial" pitchFamily="34" charset="0"/>
              <a:cs typeface="Arial" pitchFamily="34" charset="0"/>
            </a:endParaRPr>
          </a:p>
          <a:p>
            <a:r>
              <a:rPr lang="en-US" sz="1200" dirty="0">
                <a:latin typeface="Arial" pitchFamily="34" charset="0"/>
                <a:cs typeface="Arial" pitchFamily="34" charset="0"/>
              </a:rPr>
              <a:t> </a:t>
            </a:r>
            <a:endParaRPr lang="en-IN" sz="1200" dirty="0">
              <a:latin typeface="Arial" pitchFamily="34" charset="0"/>
              <a:cs typeface="Arial" pitchFamily="34" charset="0"/>
            </a:endParaRPr>
          </a:p>
          <a:p>
            <a:r>
              <a:rPr lang="en-US" sz="1200" dirty="0">
                <a:latin typeface="Arial" pitchFamily="34" charset="0"/>
                <a:cs typeface="Arial" pitchFamily="34" charset="0"/>
              </a:rPr>
              <a:t>The layers of digital data created as per TOD requirements are as follows:</a:t>
            </a:r>
            <a:endParaRPr lang="en-IN" sz="1200" dirty="0">
              <a:latin typeface="Arial" pitchFamily="34" charset="0"/>
              <a:cs typeface="Arial" pitchFamily="34" charset="0"/>
            </a:endParaRPr>
          </a:p>
          <a:p>
            <a:r>
              <a:rPr lang="en-US" sz="1200" dirty="0">
                <a:latin typeface="Arial" pitchFamily="34" charset="0"/>
                <a:cs typeface="Arial" pitchFamily="34" charset="0"/>
              </a:rPr>
              <a:t> </a:t>
            </a:r>
            <a:endParaRPr lang="en-IN" sz="1200" dirty="0">
              <a:latin typeface="Arial" pitchFamily="34" charset="0"/>
              <a:cs typeface="Arial" pitchFamily="34" charset="0"/>
            </a:endParaRPr>
          </a:p>
          <a:p>
            <a:pPr marL="228600" lvl="0" indent="-228600">
              <a:buFont typeface="+mj-lt"/>
              <a:buAutoNum type="arabicPeriod"/>
            </a:pPr>
            <a:r>
              <a:rPr lang="en-US" sz="1200" dirty="0">
                <a:latin typeface="Arial" pitchFamily="34" charset="0"/>
                <a:cs typeface="Arial" pitchFamily="34" charset="0"/>
              </a:rPr>
              <a:t>Santa Cruz Aerodrome dataset</a:t>
            </a:r>
            <a:endParaRPr lang="en-IN" sz="1200" dirty="0">
              <a:latin typeface="Arial" pitchFamily="34" charset="0"/>
              <a:cs typeface="Arial" pitchFamily="34" charset="0"/>
            </a:endParaRPr>
          </a:p>
          <a:p>
            <a:pPr marL="228600" lvl="0" indent="-228600">
              <a:buFont typeface="+mj-lt"/>
              <a:buAutoNum type="arabicPeriod"/>
            </a:pPr>
            <a:r>
              <a:rPr lang="en-US" sz="1200" dirty="0" err="1">
                <a:latin typeface="Arial" pitchFamily="34" charset="0"/>
                <a:cs typeface="Arial" pitchFamily="34" charset="0"/>
              </a:rPr>
              <a:t>Juhu</a:t>
            </a:r>
            <a:r>
              <a:rPr lang="en-US" sz="1200" dirty="0">
                <a:latin typeface="Arial" pitchFamily="34" charset="0"/>
                <a:cs typeface="Arial" pitchFamily="34" charset="0"/>
              </a:rPr>
              <a:t> Aerodrome dataset</a:t>
            </a:r>
            <a:endParaRPr lang="en-IN" sz="1200" dirty="0">
              <a:latin typeface="Arial" pitchFamily="34" charset="0"/>
              <a:cs typeface="Arial" pitchFamily="34" charset="0"/>
            </a:endParaRPr>
          </a:p>
          <a:p>
            <a:pPr marL="228600" lvl="0" indent="-228600">
              <a:buFont typeface="+mj-lt"/>
              <a:buAutoNum type="arabicPeriod"/>
            </a:pPr>
            <a:r>
              <a:rPr lang="en-US" sz="1200" dirty="0">
                <a:latin typeface="Arial" pitchFamily="34" charset="0"/>
                <a:cs typeface="Arial" pitchFamily="34" charset="0"/>
              </a:rPr>
              <a:t>Cartosat-3 </a:t>
            </a:r>
            <a:r>
              <a:rPr lang="en-US" sz="1200" dirty="0" err="1">
                <a:latin typeface="Arial" pitchFamily="34" charset="0"/>
                <a:cs typeface="Arial" pitchFamily="34" charset="0"/>
              </a:rPr>
              <a:t>Mx</a:t>
            </a:r>
            <a:r>
              <a:rPr lang="en-US" sz="1200" dirty="0">
                <a:latin typeface="Arial" pitchFamily="34" charset="0"/>
                <a:cs typeface="Arial" pitchFamily="34" charset="0"/>
              </a:rPr>
              <a:t> geo-referenced satellite imagery with a resolution of 1.12m covering the OLS surfaces + Area 2c</a:t>
            </a:r>
            <a:endParaRPr lang="en-IN" sz="1200" dirty="0">
              <a:latin typeface="Arial" pitchFamily="34" charset="0"/>
              <a:cs typeface="Arial" pitchFamily="34" charset="0"/>
            </a:endParaRPr>
          </a:p>
          <a:p>
            <a:pPr marL="228600" lvl="0" indent="-228600">
              <a:buFont typeface="+mj-lt"/>
              <a:buAutoNum type="arabicPeriod"/>
            </a:pPr>
            <a:r>
              <a:rPr lang="en-US" sz="1200" dirty="0" smtClean="0">
                <a:latin typeface="Arial" pitchFamily="34" charset="0"/>
                <a:cs typeface="Arial" pitchFamily="34" charset="0"/>
              </a:rPr>
              <a:t>AIP </a:t>
            </a:r>
            <a:r>
              <a:rPr lang="en-US" sz="1200" dirty="0">
                <a:latin typeface="Arial" pitchFamily="34" charset="0"/>
                <a:cs typeface="Arial" pitchFamily="34" charset="0"/>
              </a:rPr>
              <a:t>TOD dataset</a:t>
            </a:r>
            <a:endParaRPr lang="en-IN" sz="1200" dirty="0">
              <a:latin typeface="Arial" pitchFamily="34" charset="0"/>
              <a:cs typeface="Arial" pitchFamily="34" charset="0"/>
            </a:endParaRPr>
          </a:p>
          <a:p>
            <a:pPr marL="228600" lvl="0" indent="-228600">
              <a:buFont typeface="+mj-lt"/>
              <a:buAutoNum type="arabicPeriod"/>
            </a:pPr>
            <a:r>
              <a:rPr lang="en-US" sz="1200" dirty="0">
                <a:latin typeface="Arial" pitchFamily="34" charset="0"/>
                <a:cs typeface="Arial" pitchFamily="34" charset="0"/>
              </a:rPr>
              <a:t>Appeal TOD dataset</a:t>
            </a:r>
            <a:endParaRPr lang="en-IN" sz="1200" dirty="0">
              <a:latin typeface="Arial" pitchFamily="34" charset="0"/>
              <a:cs typeface="Arial" pitchFamily="34" charset="0"/>
            </a:endParaRPr>
          </a:p>
        </p:txBody>
      </p:sp>
      <p:pic>
        <p:nvPicPr>
          <p:cNvPr id="5" name="Picture 2"/>
          <p:cNvPicPr>
            <a:picLocks noChangeAspect="1" noChangeArrowheads="1"/>
          </p:cNvPicPr>
          <p:nvPr/>
        </p:nvPicPr>
        <p:blipFill>
          <a:blip r:embed="rId2"/>
          <a:srcRect/>
          <a:stretch>
            <a:fillRect/>
          </a:stretch>
        </p:blipFill>
        <p:spPr bwMode="auto">
          <a:xfrm>
            <a:off x="7668344" y="6531652"/>
            <a:ext cx="1475656" cy="326348"/>
          </a:xfrm>
          <a:prstGeom prst="rect">
            <a:avLst/>
          </a:prstGeom>
          <a:noFill/>
          <a:ln w="9525">
            <a:noFill/>
            <a:miter lim="800000"/>
            <a:headEnd/>
            <a:tailEnd/>
          </a:ln>
          <a:effectLst/>
        </p:spPr>
      </p:pic>
    </p:spTree>
    <p:extLst>
      <p:ext uri="{BB962C8B-B14F-4D97-AF65-F5344CB8AC3E}">
        <p14:creationId xmlns:p14="http://schemas.microsoft.com/office/powerpoint/2010/main" val="387858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609600"/>
          </a:xfrm>
        </p:spPr>
        <p:txBody>
          <a:bodyPr>
            <a:normAutofit/>
          </a:bodyPr>
          <a:lstStyle/>
          <a:p>
            <a:r>
              <a:rPr lang="en-US" sz="2200" u="sng" dirty="0" smtClean="0">
                <a:latin typeface="Arial" pitchFamily="34" charset="0"/>
                <a:cs typeface="Arial" pitchFamily="34" charset="0"/>
              </a:rPr>
              <a:t>Need for digital datasets of terrain and obstacles </a:t>
            </a:r>
            <a:endParaRPr lang="en-US" sz="2200" u="sng" dirty="0">
              <a:latin typeface="Arial" pitchFamily="34" charset="0"/>
              <a:cs typeface="Arial" pitchFamily="34" charset="0"/>
            </a:endParaRPr>
          </a:p>
        </p:txBody>
      </p:sp>
      <p:sp>
        <p:nvSpPr>
          <p:cNvPr id="3" name="Content Placeholder 2"/>
          <p:cNvSpPr>
            <a:spLocks noGrp="1"/>
          </p:cNvSpPr>
          <p:nvPr>
            <p:ph idx="1"/>
          </p:nvPr>
        </p:nvSpPr>
        <p:spPr>
          <a:xfrm>
            <a:off x="457200" y="1524000"/>
            <a:ext cx="8229600" cy="2209800"/>
          </a:xfrm>
        </p:spPr>
        <p:txBody>
          <a:bodyPr>
            <a:normAutofit fontScale="92500" lnSpcReduction="20000"/>
          </a:bodyPr>
          <a:lstStyle/>
          <a:p>
            <a:endParaRPr lang="en-US" sz="2400" dirty="0" smtClean="0"/>
          </a:p>
          <a:p>
            <a:pPr marL="0" indent="0">
              <a:lnSpc>
                <a:spcPct val="170000"/>
              </a:lnSpc>
              <a:spcBef>
                <a:spcPts val="0"/>
              </a:spcBef>
              <a:buNone/>
            </a:pPr>
            <a:r>
              <a:rPr lang="en-US" sz="1600" u="sng" dirty="0" smtClean="0">
                <a:latin typeface="Arial" pitchFamily="34" charset="0"/>
                <a:cs typeface="Arial" pitchFamily="34" charset="0"/>
              </a:rPr>
              <a:t>A key driver for the transition from AIS to AIM is the need to achieve </a:t>
            </a:r>
            <a:r>
              <a:rPr lang="en-US" sz="1600" b="1" u="sng" dirty="0" smtClean="0">
                <a:latin typeface="Arial" pitchFamily="34" charset="0"/>
                <a:cs typeface="Arial" pitchFamily="34" charset="0"/>
              </a:rPr>
              <a:t>an uninterrupted aeronautical data chain </a:t>
            </a:r>
            <a:r>
              <a:rPr lang="en-US" sz="1600" u="sng" dirty="0" smtClean="0">
                <a:latin typeface="Arial" pitchFamily="34" charset="0"/>
                <a:cs typeface="Arial" pitchFamily="34" charset="0"/>
              </a:rPr>
              <a:t>with </a:t>
            </a:r>
            <a:r>
              <a:rPr lang="en-US" sz="1600" b="1" u="sng" dirty="0" smtClean="0">
                <a:latin typeface="Arial" pitchFamily="34" charset="0"/>
                <a:cs typeface="Arial" pitchFamily="34" charset="0"/>
              </a:rPr>
              <a:t>no loss or corruption in information</a:t>
            </a:r>
            <a:r>
              <a:rPr lang="en-US" sz="1600" u="sng" dirty="0" smtClean="0">
                <a:latin typeface="Arial" pitchFamily="34" charset="0"/>
                <a:cs typeface="Arial" pitchFamily="34" charset="0"/>
              </a:rPr>
              <a:t>, in a </a:t>
            </a:r>
            <a:r>
              <a:rPr lang="en-US" sz="1600" b="1" u="sng" dirty="0" smtClean="0">
                <a:latin typeface="Arial" pitchFamily="34" charset="0"/>
                <a:cs typeface="Arial" pitchFamily="34" charset="0"/>
              </a:rPr>
              <a:t>pre-defined format </a:t>
            </a:r>
            <a:r>
              <a:rPr lang="en-US" sz="1600" u="sng" dirty="0" smtClean="0">
                <a:latin typeface="Arial" pitchFamily="34" charset="0"/>
                <a:cs typeface="Arial" pitchFamily="34" charset="0"/>
              </a:rPr>
              <a:t>and with </a:t>
            </a:r>
            <a:r>
              <a:rPr lang="en-US" sz="1600" b="1" u="sng" dirty="0" smtClean="0">
                <a:latin typeface="Arial" pitchFamily="34" charset="0"/>
                <a:cs typeface="Arial" pitchFamily="34" charset="0"/>
              </a:rPr>
              <a:t>guaranteed accuracy and integrity</a:t>
            </a:r>
            <a:r>
              <a:rPr lang="en-US" sz="1600" u="sng" dirty="0" smtClean="0">
                <a:latin typeface="Arial" pitchFamily="34" charset="0"/>
                <a:cs typeface="Arial" pitchFamily="34" charset="0"/>
              </a:rPr>
              <a:t>. </a:t>
            </a:r>
            <a:r>
              <a:rPr lang="en-US" sz="1600" dirty="0" smtClean="0">
                <a:latin typeface="Arial" pitchFamily="34" charset="0"/>
                <a:cs typeface="Arial" pitchFamily="34" charset="0"/>
              </a:rPr>
              <a:t>The aeronautical data chain is defined as “a series of interrelated links wherein each link provides a function that facilitates the </a:t>
            </a:r>
            <a:r>
              <a:rPr lang="en-US" sz="1600" b="1" u="sng" dirty="0" smtClean="0">
                <a:latin typeface="Arial" pitchFamily="34" charset="0"/>
                <a:cs typeface="Arial" pitchFamily="34" charset="0"/>
              </a:rPr>
              <a:t>origination</a:t>
            </a:r>
            <a:r>
              <a:rPr lang="en-US" sz="1600" dirty="0" smtClean="0">
                <a:latin typeface="Arial" pitchFamily="34" charset="0"/>
                <a:cs typeface="Arial" pitchFamily="34" charset="0"/>
              </a:rPr>
              <a:t>, </a:t>
            </a:r>
            <a:r>
              <a:rPr lang="en-US" sz="1600" b="1" u="sng" dirty="0" smtClean="0">
                <a:latin typeface="Arial" pitchFamily="34" charset="0"/>
                <a:cs typeface="Arial" pitchFamily="34" charset="0"/>
              </a:rPr>
              <a:t>transmission</a:t>
            </a:r>
            <a:r>
              <a:rPr lang="en-US" sz="1600" dirty="0" smtClean="0">
                <a:latin typeface="Arial" pitchFamily="34" charset="0"/>
                <a:cs typeface="Arial" pitchFamily="34" charset="0"/>
              </a:rPr>
              <a:t> and </a:t>
            </a:r>
            <a:r>
              <a:rPr lang="en-US" sz="1600" b="1" u="sng" dirty="0" smtClean="0">
                <a:latin typeface="Arial" pitchFamily="34" charset="0"/>
                <a:cs typeface="Arial" pitchFamily="34" charset="0"/>
              </a:rPr>
              <a:t>use of aeronautical data</a:t>
            </a:r>
            <a:r>
              <a:rPr lang="en-US" sz="1600" u="sng" dirty="0" smtClean="0">
                <a:latin typeface="Arial" pitchFamily="34" charset="0"/>
                <a:cs typeface="Arial" pitchFamily="34" charset="0"/>
              </a:rPr>
              <a:t> </a:t>
            </a:r>
            <a:r>
              <a:rPr lang="en-US" sz="1600" dirty="0" smtClean="0">
                <a:latin typeface="Arial" pitchFamily="34" charset="0"/>
                <a:cs typeface="Arial" pitchFamily="34" charset="0"/>
              </a:rPr>
              <a:t>for a specific purpose”. </a:t>
            </a:r>
            <a:endParaRPr lang="en-US" sz="1600" dirty="0">
              <a:latin typeface="Arial" pitchFamily="34" charset="0"/>
              <a:cs typeface="Arial" pitchFamily="34" charset="0"/>
            </a:endParaRPr>
          </a:p>
        </p:txBody>
      </p:sp>
      <p:pic>
        <p:nvPicPr>
          <p:cNvPr id="6" name="Picture 5"/>
          <p:cNvPicPr/>
          <p:nvPr/>
        </p:nvPicPr>
        <p:blipFill>
          <a:blip r:embed="rId2"/>
          <a:srcRect/>
          <a:stretch>
            <a:fillRect/>
          </a:stretch>
        </p:blipFill>
        <p:spPr bwMode="auto">
          <a:xfrm>
            <a:off x="2514600" y="3962400"/>
            <a:ext cx="3810000" cy="1724660"/>
          </a:xfrm>
          <a:prstGeom prst="rect">
            <a:avLst/>
          </a:prstGeom>
          <a:noFill/>
          <a:ln w="9525">
            <a:noFill/>
            <a:miter lim="800000"/>
            <a:headEnd/>
            <a:tailEnd/>
          </a:ln>
        </p:spPr>
      </p:pic>
      <p:pic>
        <p:nvPicPr>
          <p:cNvPr id="7" name="Picture 2"/>
          <p:cNvPicPr>
            <a:picLocks noChangeAspect="1" noChangeArrowheads="1"/>
          </p:cNvPicPr>
          <p:nvPr/>
        </p:nvPicPr>
        <p:blipFill>
          <a:blip r:embed="rId3"/>
          <a:srcRect/>
          <a:stretch>
            <a:fillRect/>
          </a:stretch>
        </p:blipFill>
        <p:spPr bwMode="auto">
          <a:xfrm>
            <a:off x="7524328" y="6499802"/>
            <a:ext cx="1619672" cy="358198"/>
          </a:xfrm>
          <a:prstGeom prst="rect">
            <a:avLst/>
          </a:prstGeom>
          <a:noFill/>
          <a:ln w="9525">
            <a:noFill/>
            <a:miter lim="800000"/>
            <a:headEnd/>
            <a:tailEnd/>
          </a:ln>
          <a:effectLst/>
        </p:spPr>
      </p:pic>
    </p:spTree>
    <p:extLst>
      <p:ext uri="{BB962C8B-B14F-4D97-AF65-F5344CB8AC3E}">
        <p14:creationId xmlns:p14="http://schemas.microsoft.com/office/powerpoint/2010/main" val="258236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76200"/>
            <a:ext cx="6477000" cy="990600"/>
          </a:xfrm>
        </p:spPr>
        <p:txBody>
          <a:bodyPr>
            <a:normAutofit/>
          </a:bodyPr>
          <a:lstStyle/>
          <a:p>
            <a:pPr algn="ctr">
              <a:buNone/>
            </a:pPr>
            <a:r>
              <a:rPr lang="en-US" sz="2200" u="sng" dirty="0" smtClean="0">
                <a:latin typeface="Arial" pitchFamily="34" charset="0"/>
                <a:cs typeface="Arial" pitchFamily="34" charset="0"/>
              </a:rPr>
              <a:t>TERRAIN DATA</a:t>
            </a:r>
          </a:p>
          <a:p>
            <a:pPr algn="ctr">
              <a:buNone/>
            </a:pPr>
            <a:r>
              <a:rPr lang="en-US" sz="1200" b="1" u="sng" dirty="0" smtClean="0">
                <a:latin typeface="Arial" pitchFamily="34" charset="0"/>
                <a:cs typeface="Arial" pitchFamily="34" charset="0"/>
              </a:rPr>
              <a:t>CIVIL AVIATION REQUIREMENTS SERIES I PART I </a:t>
            </a:r>
            <a:br>
              <a:rPr lang="en-US" sz="1200" b="1" u="sng" dirty="0" smtClean="0">
                <a:latin typeface="Arial" pitchFamily="34" charset="0"/>
                <a:cs typeface="Arial" pitchFamily="34" charset="0"/>
              </a:rPr>
            </a:br>
            <a:r>
              <a:rPr lang="en-US" sz="1200" b="1" u="sng" dirty="0" smtClean="0">
                <a:latin typeface="Arial" pitchFamily="34" charset="0"/>
                <a:cs typeface="Arial" pitchFamily="34" charset="0"/>
              </a:rPr>
              <a:t>SECTION 9 , 8</a:t>
            </a:r>
            <a:r>
              <a:rPr lang="en-US" sz="1200" b="1" u="sng" baseline="30000" dirty="0" smtClean="0">
                <a:latin typeface="Arial" pitchFamily="34" charset="0"/>
                <a:cs typeface="Arial" pitchFamily="34" charset="0"/>
              </a:rPr>
              <a:t>th</a:t>
            </a:r>
            <a:r>
              <a:rPr lang="en-US" sz="1200" b="1" u="sng" dirty="0" smtClean="0">
                <a:latin typeface="Arial" pitchFamily="34" charset="0"/>
                <a:cs typeface="Arial" pitchFamily="34" charset="0"/>
              </a:rPr>
              <a:t> JANUARY 2010 ,</a:t>
            </a:r>
            <a:r>
              <a:rPr lang="en-US" sz="1200" b="1" dirty="0" smtClean="0">
                <a:latin typeface="Arial" pitchFamily="34" charset="0"/>
                <a:cs typeface="Arial" pitchFamily="34" charset="0"/>
              </a:rPr>
              <a:t> </a:t>
            </a:r>
            <a:r>
              <a:rPr lang="en-US" sz="1200" b="1" u="sng" dirty="0" smtClean="0">
                <a:latin typeface="Arial" pitchFamily="34" charset="0"/>
                <a:cs typeface="Arial" pitchFamily="34" charset="0"/>
              </a:rPr>
              <a:t>Rev. 6, 20th September 2021 </a:t>
            </a:r>
            <a:endParaRPr lang="en-US" sz="1200" u="sng" dirty="0" smtClean="0">
              <a:latin typeface="Arial" pitchFamily="34" charset="0"/>
              <a:cs typeface="Arial" pitchFamily="34" charset="0"/>
            </a:endParaRPr>
          </a:p>
          <a:p>
            <a:pPr algn="ctr">
              <a:buNone/>
            </a:pPr>
            <a:endParaRPr lang="en-US" sz="2400" u="sng" dirty="0" smtClean="0">
              <a:latin typeface="Arial" pitchFamily="34" charset="0"/>
              <a:cs typeface="Arial" pitchFamily="34" charset="0"/>
            </a:endParaRPr>
          </a:p>
          <a:p>
            <a:pPr algn="ctr">
              <a:buNone/>
            </a:pPr>
            <a:endParaRPr lang="en-US" sz="2400" u="sng" dirty="0">
              <a:latin typeface="Arial" pitchFamily="34" charset="0"/>
              <a:cs typeface="Arial" pitchFamily="34" charset="0"/>
            </a:endParaRPr>
          </a:p>
        </p:txBody>
      </p:sp>
      <p:pic>
        <p:nvPicPr>
          <p:cNvPr id="5" name="Picture 4" descr="Terrain.PNG"/>
          <p:cNvPicPr>
            <a:picLocks noChangeAspect="1"/>
          </p:cNvPicPr>
          <p:nvPr/>
        </p:nvPicPr>
        <p:blipFill>
          <a:blip r:embed="rId2"/>
          <a:stretch>
            <a:fillRect/>
          </a:stretch>
        </p:blipFill>
        <p:spPr>
          <a:xfrm>
            <a:off x="0" y="2057400"/>
            <a:ext cx="9144000" cy="4800600"/>
          </a:xfrm>
          <a:prstGeom prst="rect">
            <a:avLst/>
          </a:prstGeom>
        </p:spPr>
      </p:pic>
      <p:sp>
        <p:nvSpPr>
          <p:cNvPr id="6" name="TextBox 5"/>
          <p:cNvSpPr txBox="1"/>
          <p:nvPr/>
        </p:nvSpPr>
        <p:spPr>
          <a:xfrm>
            <a:off x="304800" y="4114800"/>
            <a:ext cx="2438400" cy="738664"/>
          </a:xfrm>
          <a:prstGeom prst="rect">
            <a:avLst/>
          </a:prstGeom>
          <a:noFill/>
        </p:spPr>
        <p:txBody>
          <a:bodyPr wrap="square" rtlCol="0">
            <a:spAutoFit/>
          </a:bodyPr>
          <a:lstStyle/>
          <a:p>
            <a:r>
              <a:rPr lang="en-US" sz="1400" dirty="0" smtClean="0">
                <a:latin typeface="Arial" pitchFamily="34" charset="0"/>
                <a:cs typeface="Arial" pitchFamily="34" charset="0"/>
              </a:rPr>
              <a:t>Source: </a:t>
            </a:r>
            <a:r>
              <a:rPr lang="en-US" sz="1400" dirty="0" smtClean="0">
                <a:latin typeface="Arial" pitchFamily="34" charset="0"/>
                <a:cs typeface="Arial" pitchFamily="34" charset="0"/>
                <a:hlinkClick r:id="rId3"/>
              </a:rPr>
              <a:t>https://bhuvan.nrsc.gov.in/</a:t>
            </a:r>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8" name="Rectangle 7"/>
          <p:cNvSpPr/>
          <p:nvPr/>
        </p:nvSpPr>
        <p:spPr>
          <a:xfrm>
            <a:off x="533400" y="990600"/>
            <a:ext cx="8001000" cy="954107"/>
          </a:xfrm>
          <a:prstGeom prst="rect">
            <a:avLst/>
          </a:prstGeom>
        </p:spPr>
        <p:txBody>
          <a:bodyPr wrap="square">
            <a:spAutoFit/>
          </a:bodyPr>
          <a:lstStyle/>
          <a:p>
            <a:r>
              <a:rPr lang="en-US" sz="1400" b="1" i="1" dirty="0" smtClean="0">
                <a:latin typeface="Arial" pitchFamily="34" charset="0"/>
                <a:cs typeface="Arial" pitchFamily="34" charset="0"/>
              </a:rPr>
              <a:t>5.3.3.3 Terrain Data Sets </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5.3.3.3.1 </a:t>
            </a:r>
            <a:r>
              <a:rPr lang="en-US" sz="1400" u="sng" dirty="0" smtClean="0">
                <a:latin typeface="Arial" pitchFamily="34" charset="0"/>
                <a:cs typeface="Arial" pitchFamily="34" charset="0"/>
              </a:rPr>
              <a:t>Terrain data sets shall contain the digital representation of the terrain surface in the form of continuous elevation values at all intersections (points) of a defined grid, referenced to common datum. </a:t>
            </a:r>
          </a:p>
        </p:txBody>
      </p:sp>
      <p:pic>
        <p:nvPicPr>
          <p:cNvPr id="7" name="Picture 2"/>
          <p:cNvPicPr>
            <a:picLocks noChangeAspect="1" noChangeArrowheads="1"/>
          </p:cNvPicPr>
          <p:nvPr/>
        </p:nvPicPr>
        <p:blipFill>
          <a:blip r:embed="rId4"/>
          <a:srcRect/>
          <a:stretch>
            <a:fillRect/>
          </a:stretch>
        </p:blipFill>
        <p:spPr bwMode="auto">
          <a:xfrm>
            <a:off x="7380312" y="6467952"/>
            <a:ext cx="1763688" cy="390048"/>
          </a:xfrm>
          <a:prstGeom prst="rect">
            <a:avLst/>
          </a:prstGeom>
          <a:noFill/>
          <a:ln w="9525">
            <a:noFill/>
            <a:miter lim="800000"/>
            <a:headEnd/>
            <a:tailEnd/>
          </a:ln>
          <a:effectLst/>
        </p:spPr>
      </p:pic>
    </p:spTree>
    <p:extLst>
      <p:ext uri="{BB962C8B-B14F-4D97-AF65-F5344CB8AC3E}">
        <p14:creationId xmlns:p14="http://schemas.microsoft.com/office/powerpoint/2010/main" val="278347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normAutofit fontScale="90000"/>
          </a:bodyPr>
          <a:lstStyle/>
          <a:p>
            <a:r>
              <a:rPr lang="en-US" sz="2400" u="sng" dirty="0" smtClean="0">
                <a:latin typeface="Arial" pitchFamily="34" charset="0"/>
                <a:cs typeface="Arial" pitchFamily="34" charset="0"/>
              </a:rPr>
              <a:t>Terrain data: Shall/Mandatory</a:t>
            </a:r>
            <a:r>
              <a:rPr lang="en-US" sz="2800" u="sng" dirty="0" smtClean="0">
                <a:latin typeface="Arial" pitchFamily="34" charset="0"/>
                <a:cs typeface="Arial" pitchFamily="34" charset="0"/>
              </a:rPr>
              <a:t/>
            </a:r>
            <a:br>
              <a:rPr lang="en-US" sz="2800" u="sng" dirty="0" smtClean="0">
                <a:latin typeface="Arial" pitchFamily="34" charset="0"/>
                <a:cs typeface="Arial" pitchFamily="34" charset="0"/>
              </a:rPr>
            </a:br>
            <a:r>
              <a:rPr lang="en-US" sz="1200" b="1" u="sng" dirty="0" smtClean="0">
                <a:latin typeface="Arial" pitchFamily="34" charset="0"/>
                <a:cs typeface="Arial" pitchFamily="34" charset="0"/>
              </a:rPr>
              <a:t>CIVIL AVIATION REQUIREMENTS SERIES I PART I </a:t>
            </a:r>
            <a:br>
              <a:rPr lang="en-US" sz="1200" b="1" u="sng" dirty="0" smtClean="0">
                <a:latin typeface="Arial" pitchFamily="34" charset="0"/>
                <a:cs typeface="Arial" pitchFamily="34" charset="0"/>
              </a:rPr>
            </a:br>
            <a:r>
              <a:rPr lang="en-US" sz="1200" b="1" u="sng" dirty="0" smtClean="0">
                <a:latin typeface="Arial" pitchFamily="34" charset="0"/>
                <a:cs typeface="Arial" pitchFamily="34" charset="0"/>
              </a:rPr>
              <a:t>SECTION 9 , 8</a:t>
            </a:r>
            <a:r>
              <a:rPr lang="en-US" sz="1200" b="1" u="sng" baseline="30000" dirty="0" smtClean="0">
                <a:latin typeface="Arial" pitchFamily="34" charset="0"/>
                <a:cs typeface="Arial" pitchFamily="34" charset="0"/>
              </a:rPr>
              <a:t>th</a:t>
            </a:r>
            <a:r>
              <a:rPr lang="en-US" sz="1200" b="1" u="sng" dirty="0" smtClean="0">
                <a:latin typeface="Arial" pitchFamily="34" charset="0"/>
                <a:cs typeface="Arial" pitchFamily="34" charset="0"/>
              </a:rPr>
              <a:t> JANUARY 2010 ,</a:t>
            </a:r>
            <a:r>
              <a:rPr lang="en-US" sz="1100" b="1" dirty="0" smtClean="0"/>
              <a:t> </a:t>
            </a:r>
            <a:r>
              <a:rPr lang="en-US" sz="1200" b="1" u="sng" dirty="0" smtClean="0">
                <a:latin typeface="Arial" pitchFamily="34" charset="0"/>
                <a:cs typeface="Arial" pitchFamily="34" charset="0"/>
              </a:rPr>
              <a:t>Rev. 6, 20th September 2021 </a:t>
            </a:r>
          </a:p>
        </p:txBody>
      </p:sp>
      <p:sp>
        <p:nvSpPr>
          <p:cNvPr id="3" name="Content Placeholder 2"/>
          <p:cNvSpPr>
            <a:spLocks noGrp="1"/>
          </p:cNvSpPr>
          <p:nvPr>
            <p:ph idx="1"/>
          </p:nvPr>
        </p:nvSpPr>
        <p:spPr>
          <a:xfrm>
            <a:off x="457200" y="1066800"/>
            <a:ext cx="8458200" cy="5257800"/>
          </a:xfrm>
        </p:spPr>
        <p:txBody>
          <a:bodyPr>
            <a:normAutofit/>
          </a:bodyPr>
          <a:lstStyle/>
          <a:p>
            <a:pPr marL="0" indent="0">
              <a:spcBef>
                <a:spcPts val="0"/>
              </a:spcBef>
              <a:buNone/>
            </a:pPr>
            <a:r>
              <a:rPr lang="en-US" sz="1400" u="sng" dirty="0" smtClean="0">
                <a:latin typeface="Arial" pitchFamily="34" charset="0"/>
                <a:cs typeface="Arial" pitchFamily="34" charset="0"/>
              </a:rPr>
              <a:t>Sec 5.3.3.2</a:t>
            </a:r>
            <a:r>
              <a:rPr lang="en-US" sz="1400" dirty="0" smtClean="0">
                <a:latin typeface="Arial" pitchFamily="34" charset="0"/>
                <a:cs typeface="Arial" pitchFamily="34" charset="0"/>
              </a:rPr>
              <a:t>: For aerodromes regularly used by international civil aviation, terrain data </a:t>
            </a:r>
            <a:r>
              <a:rPr lang="en-US" sz="1400" u="sng" dirty="0" smtClean="0">
                <a:latin typeface="Arial" pitchFamily="34" charset="0"/>
                <a:cs typeface="Arial" pitchFamily="34" charset="0"/>
              </a:rPr>
              <a:t>shall</a:t>
            </a:r>
            <a:r>
              <a:rPr lang="en-US" sz="1400" dirty="0" smtClean="0">
                <a:latin typeface="Arial" pitchFamily="34" charset="0"/>
                <a:cs typeface="Arial" pitchFamily="34" charset="0"/>
              </a:rPr>
              <a:t> be provided </a:t>
            </a:r>
          </a:p>
          <a:p>
            <a:pPr marL="0" indent="0">
              <a:spcBef>
                <a:spcPts val="0"/>
              </a:spcBef>
              <a:buNone/>
            </a:pPr>
            <a:endParaRPr lang="en-US" sz="1400" dirty="0" smtClean="0">
              <a:latin typeface="Arial" pitchFamily="34" charset="0"/>
              <a:cs typeface="Arial" pitchFamily="34" charset="0"/>
            </a:endParaRPr>
          </a:p>
          <a:p>
            <a:pPr marL="0" indent="0">
              <a:spcBef>
                <a:spcPts val="0"/>
              </a:spcBef>
              <a:buNone/>
            </a:pPr>
            <a:r>
              <a:rPr lang="en-US" sz="1400" dirty="0" smtClean="0">
                <a:latin typeface="Arial" pitchFamily="34" charset="0"/>
                <a:cs typeface="Arial" pitchFamily="34" charset="0"/>
              </a:rPr>
              <a:t>for :</a:t>
            </a:r>
          </a:p>
          <a:p>
            <a:r>
              <a:rPr lang="en-US" sz="1400" u="sng" dirty="0" smtClean="0">
                <a:latin typeface="Arial" pitchFamily="34" charset="0"/>
                <a:cs typeface="Arial" pitchFamily="34" charset="0"/>
              </a:rPr>
              <a:t>Area 1</a:t>
            </a:r>
          </a:p>
          <a:p>
            <a:r>
              <a:rPr lang="en-US" sz="1400" u="sng" dirty="0" smtClean="0">
                <a:latin typeface="Arial" pitchFamily="34" charset="0"/>
                <a:cs typeface="Arial" pitchFamily="34" charset="0"/>
              </a:rPr>
              <a:t>Area 2a</a:t>
            </a:r>
          </a:p>
          <a:p>
            <a:r>
              <a:rPr lang="en-US" sz="1400" u="sng" dirty="0" smtClean="0">
                <a:latin typeface="Arial" pitchFamily="34" charset="0"/>
                <a:cs typeface="Arial" pitchFamily="34" charset="0"/>
              </a:rPr>
              <a:t>Take-off flight path Area</a:t>
            </a:r>
          </a:p>
          <a:p>
            <a:r>
              <a:rPr lang="en-US" sz="1400" u="sng" dirty="0" smtClean="0">
                <a:latin typeface="Arial" pitchFamily="34" charset="0"/>
                <a:cs typeface="Arial" pitchFamily="34" charset="0"/>
              </a:rPr>
              <a:t>An area bounded by the lateral extents of the aerodrome obstacle limitation surfaces</a:t>
            </a:r>
            <a:r>
              <a:rPr lang="en-US" sz="1400" dirty="0" smtClean="0">
                <a:latin typeface="Arial" pitchFamily="34" charset="0"/>
                <a:cs typeface="Arial" pitchFamily="34" charset="0"/>
              </a:rPr>
              <a:t>. </a:t>
            </a:r>
          </a:p>
          <a:p>
            <a:endParaRPr lang="en-US" sz="1400" dirty="0" smtClean="0">
              <a:latin typeface="Arial" pitchFamily="34" charset="0"/>
              <a:cs typeface="Arial" pitchFamily="34" charset="0"/>
            </a:endParaRPr>
          </a:p>
          <a:p>
            <a:pPr marL="0" indent="0">
              <a:lnSpc>
                <a:spcPct val="110000"/>
              </a:lnSpc>
              <a:spcBef>
                <a:spcPts val="0"/>
              </a:spcBef>
              <a:buNone/>
            </a:pPr>
            <a:r>
              <a:rPr lang="en-US" sz="1400" u="sng" dirty="0" smtClean="0">
                <a:latin typeface="Arial" pitchFamily="34" charset="0"/>
                <a:cs typeface="Arial" pitchFamily="34" charset="0"/>
              </a:rPr>
              <a:t>Sec 5.3.3.3.7</a:t>
            </a:r>
            <a:r>
              <a:rPr lang="en-US" sz="1400" dirty="0" smtClean="0">
                <a:latin typeface="Arial" pitchFamily="34" charset="0"/>
                <a:cs typeface="Arial" pitchFamily="34" charset="0"/>
              </a:rPr>
              <a:t>: For aerodromes regularly used by international civil aviation, terrain data </a:t>
            </a:r>
            <a:r>
              <a:rPr lang="en-US" sz="1400" u="sng" dirty="0" smtClean="0">
                <a:latin typeface="Arial" pitchFamily="34" charset="0"/>
                <a:cs typeface="Arial" pitchFamily="34" charset="0"/>
              </a:rPr>
              <a:t>shall</a:t>
            </a:r>
            <a:r>
              <a:rPr lang="en-US" sz="1400" dirty="0" smtClean="0">
                <a:latin typeface="Arial" pitchFamily="34" charset="0"/>
                <a:cs typeface="Arial" pitchFamily="34" charset="0"/>
              </a:rPr>
              <a:t> be provided for </a:t>
            </a:r>
            <a:r>
              <a:rPr lang="en-US" sz="1400" b="1" u="sng" dirty="0" smtClean="0">
                <a:latin typeface="Arial" pitchFamily="34" charset="0"/>
                <a:cs typeface="Arial" pitchFamily="34" charset="0"/>
              </a:rPr>
              <a:t>Area 4</a:t>
            </a:r>
            <a:r>
              <a:rPr lang="en-US" sz="1400" dirty="0" smtClean="0">
                <a:latin typeface="Arial" pitchFamily="34" charset="0"/>
                <a:cs typeface="Arial" pitchFamily="34" charset="0"/>
              </a:rPr>
              <a:t>, for all runways where precision approach category II or III operations have been established and where detailed terrain information is required by operators to enable them to assess the effect of terrain on decision height determination by use of radio altimeters. </a:t>
            </a:r>
          </a:p>
          <a:p>
            <a:pPr marL="0" indent="0">
              <a:spcBef>
                <a:spcPts val="0"/>
              </a:spcBef>
              <a:buNone/>
            </a:pPr>
            <a:endParaRPr lang="en-US" sz="1400" dirty="0" smtClean="0">
              <a:latin typeface="Arial" pitchFamily="34" charset="0"/>
              <a:cs typeface="Arial" pitchFamily="34" charset="0"/>
            </a:endParaRPr>
          </a:p>
          <a:p>
            <a:pPr marL="0" indent="0">
              <a:spcBef>
                <a:spcPts val="0"/>
              </a:spcBef>
              <a:buNone/>
            </a:pPr>
            <a:r>
              <a:rPr lang="en-US" sz="1400" dirty="0" smtClean="0">
                <a:latin typeface="Arial" pitchFamily="34" charset="0"/>
                <a:cs typeface="Arial" pitchFamily="34" charset="0"/>
              </a:rPr>
              <a:t>[</a:t>
            </a:r>
            <a:r>
              <a:rPr lang="en-US" sz="1200" dirty="0" smtClean="0">
                <a:latin typeface="Arial" pitchFamily="34" charset="0"/>
                <a:cs typeface="Arial" pitchFamily="34" charset="0"/>
              </a:rPr>
              <a:t>Sets of electronic terrain data </a:t>
            </a:r>
            <a:r>
              <a:rPr lang="en-US" sz="1200" u="sng" dirty="0" smtClean="0">
                <a:latin typeface="Arial" pitchFamily="34" charset="0"/>
                <a:cs typeface="Arial" pitchFamily="34" charset="0"/>
              </a:rPr>
              <a:t>shall</a:t>
            </a:r>
            <a:r>
              <a:rPr lang="en-US" sz="1200" dirty="0" smtClean="0">
                <a:latin typeface="Arial" pitchFamily="34" charset="0"/>
                <a:cs typeface="Arial" pitchFamily="34" charset="0"/>
              </a:rPr>
              <a:t> include spatial ( </a:t>
            </a:r>
            <a:r>
              <a:rPr lang="en-US" sz="1200" b="1" u="sng" dirty="0" smtClean="0">
                <a:latin typeface="Arial" pitchFamily="34" charset="0"/>
                <a:cs typeface="Arial" pitchFamily="34" charset="0"/>
              </a:rPr>
              <a:t>position and elevation</a:t>
            </a:r>
            <a:r>
              <a:rPr lang="en-US" sz="1200" dirty="0" smtClean="0">
                <a:latin typeface="Arial" pitchFamily="34" charset="0"/>
                <a:cs typeface="Arial" pitchFamily="34" charset="0"/>
              </a:rPr>
              <a:t>), thematic and temporal aspects for the surface of the Earth containing naturally occurring features such as mountains, hills, ridges, valleys, bodies of water, permanent ice and snow, excluding obstacles. This shall represent the continuous surface that exists at the bare earth, the top of the canopy or something in between, also known as the ‘first reflective surface’.]</a:t>
            </a:r>
          </a:p>
          <a:p>
            <a:pPr>
              <a:buNone/>
            </a:pPr>
            <a:endParaRPr lang="en-US" sz="1400" u="sng" dirty="0" smtClean="0">
              <a:latin typeface="Arial" pitchFamily="34" charset="0"/>
              <a:cs typeface="Arial" pitchFamily="34" charset="0"/>
            </a:endParaRPr>
          </a:p>
          <a:p>
            <a:pPr>
              <a:buNone/>
            </a:pPr>
            <a:r>
              <a:rPr lang="en-US" sz="1400" u="sng" dirty="0" smtClean="0">
                <a:latin typeface="Arial" pitchFamily="34" charset="0"/>
                <a:cs typeface="Arial" pitchFamily="34" charset="0"/>
              </a:rPr>
              <a:t>Terrain features attributes: Table A 6-1</a:t>
            </a:r>
            <a:endParaRPr lang="en-US" sz="1400" u="sng" dirty="0">
              <a:latin typeface="Arial" pitchFamily="34" charset="0"/>
              <a:cs typeface="Arial" pitchFamily="34" charset="0"/>
            </a:endParaRPr>
          </a:p>
        </p:txBody>
      </p:sp>
      <p:pic>
        <p:nvPicPr>
          <p:cNvPr id="4" name="Picture 2"/>
          <p:cNvPicPr>
            <a:picLocks noChangeAspect="1" noChangeArrowheads="1"/>
          </p:cNvPicPr>
          <p:nvPr/>
        </p:nvPicPr>
        <p:blipFill>
          <a:blip r:embed="rId2"/>
          <a:srcRect/>
          <a:stretch>
            <a:fillRect/>
          </a:stretch>
        </p:blipFill>
        <p:spPr bwMode="auto">
          <a:xfrm>
            <a:off x="7524328" y="6499802"/>
            <a:ext cx="1619672" cy="358198"/>
          </a:xfrm>
          <a:prstGeom prst="rect">
            <a:avLst/>
          </a:prstGeom>
          <a:noFill/>
          <a:ln w="9525">
            <a:noFill/>
            <a:miter lim="800000"/>
            <a:headEnd/>
            <a:tailEnd/>
          </a:ln>
          <a:effectLst/>
        </p:spPr>
      </p:pic>
    </p:spTree>
    <p:extLst>
      <p:ext uri="{BB962C8B-B14F-4D97-AF65-F5344CB8AC3E}">
        <p14:creationId xmlns:p14="http://schemas.microsoft.com/office/powerpoint/2010/main" val="921140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981200" y="838200"/>
          <a:ext cx="4952998" cy="5486070"/>
        </p:xfrm>
        <a:graphic>
          <a:graphicData uri="http://schemas.openxmlformats.org/drawingml/2006/table">
            <a:tbl>
              <a:tblPr/>
              <a:tblGrid>
                <a:gridCol w="978370"/>
                <a:gridCol w="978370"/>
                <a:gridCol w="978370"/>
                <a:gridCol w="2017888"/>
              </a:tblGrid>
              <a:tr h="182869">
                <a:tc gridSpan="4">
                  <a:txBody>
                    <a:bodyPr/>
                    <a:lstStyle/>
                    <a:p>
                      <a:pPr algn="ctr" fontAlgn="b"/>
                      <a:r>
                        <a:rPr lang="en-US" sz="1000" b="1" i="0" u="sng" strike="noStrike" dirty="0">
                          <a:solidFill>
                            <a:srgbClr val="000000"/>
                          </a:solidFill>
                          <a:latin typeface="Arial"/>
                        </a:rPr>
                        <a:t>TERRAIN </a:t>
                      </a:r>
                      <a:r>
                        <a:rPr lang="en-US" sz="1000" b="1" i="0" u="sng" strike="noStrike" dirty="0" smtClean="0">
                          <a:solidFill>
                            <a:srgbClr val="000000"/>
                          </a:solidFill>
                          <a:latin typeface="Arial"/>
                        </a:rPr>
                        <a:t>ATTRIBUTES</a:t>
                      </a:r>
                      <a:endParaRPr lang="en-US" sz="1000" b="1" i="0" u="sng" strike="noStrike" dirty="0">
                        <a:solidFill>
                          <a:srgbClr val="000000"/>
                        </a:solidFill>
                        <a:latin typeface="Arial"/>
                      </a:endParaRPr>
                    </a:p>
                  </a:txBody>
                  <a:tcPr marL="6762" marR="6762" marT="67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82869">
                <a:tc gridSpan="4">
                  <a:txBody>
                    <a:bodyPr/>
                    <a:lstStyle/>
                    <a:p>
                      <a:pPr algn="ctr" fontAlgn="b"/>
                      <a:r>
                        <a:rPr lang="en-US" sz="1000" b="1" i="0" u="none" strike="noStrike" dirty="0" smtClean="0">
                          <a:solidFill>
                            <a:srgbClr val="000000"/>
                          </a:solidFill>
                          <a:latin typeface="Arial"/>
                        </a:rPr>
                        <a:t>Appendix 6</a:t>
                      </a:r>
                      <a:endParaRPr lang="en-US" sz="1000" b="1" i="0" u="none" strike="noStrike" dirty="0">
                        <a:solidFill>
                          <a:srgbClr val="000000"/>
                        </a:solidFill>
                        <a:latin typeface="Arial"/>
                      </a:endParaRPr>
                    </a:p>
                  </a:txBody>
                  <a:tcPr marL="6762" marR="6762" marT="67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82869">
                <a:tc>
                  <a:txBody>
                    <a:bodyPr/>
                    <a:lstStyle/>
                    <a:p>
                      <a:pPr algn="l" fontAlgn="b"/>
                      <a:r>
                        <a:rPr lang="en-US" sz="1000" b="0" i="0" u="none" strike="noStrike">
                          <a:solidFill>
                            <a:srgbClr val="000000"/>
                          </a:solidFill>
                          <a:latin typeface="Arial"/>
                        </a:rPr>
                        <a:t>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l" fontAlgn="b"/>
                      <a:r>
                        <a:rPr lang="en-US" sz="1000" b="0" i="0" u="none" strike="noStrike">
                          <a:solidFill>
                            <a:srgbClr val="000000"/>
                          </a:solidFill>
                          <a:latin typeface="Arial"/>
                        </a:rPr>
                        <a:t> </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4">
                  <a:txBody>
                    <a:bodyPr/>
                    <a:lstStyle/>
                    <a:p>
                      <a:pPr algn="ctr" fontAlgn="b"/>
                      <a:r>
                        <a:rPr lang="en-US" sz="1000" b="1" i="0" u="sng" strike="noStrike" dirty="0">
                          <a:solidFill>
                            <a:srgbClr val="000000"/>
                          </a:solidFill>
                          <a:latin typeface="Arial"/>
                        </a:rPr>
                        <a:t>Table A6-1. Terrain attributes</a:t>
                      </a:r>
                    </a:p>
                  </a:txBody>
                  <a:tcPr marL="6762" marR="6762" marT="67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82869">
                <a:tc>
                  <a:txBody>
                    <a:bodyPr/>
                    <a:lstStyle/>
                    <a:p>
                      <a:pPr algn="l" fontAlgn="b"/>
                      <a:r>
                        <a:rPr lang="en-US" sz="1000" b="0" i="0" u="none" strike="noStrike">
                          <a:solidFill>
                            <a:srgbClr val="000000"/>
                          </a:solidFill>
                          <a:latin typeface="Arial"/>
                        </a:rPr>
                        <a:t>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l" fontAlgn="b"/>
                      <a:r>
                        <a:rPr lang="en-US" sz="1000" b="0" i="0" u="none" strike="noStrike">
                          <a:solidFill>
                            <a:srgbClr val="000000"/>
                          </a:solidFill>
                          <a:latin typeface="Arial"/>
                        </a:rPr>
                        <a:t> </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1" i="0" u="none" strike="noStrike">
                          <a:solidFill>
                            <a:srgbClr val="000000"/>
                          </a:solidFill>
                          <a:latin typeface="Arial"/>
                        </a:rPr>
                        <a:t>Terrain attribute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l" fontAlgn="b"/>
                      <a:r>
                        <a:rPr lang="en-US" sz="1000" b="1" i="0" u="none" strike="noStrike">
                          <a:solidFill>
                            <a:srgbClr val="000000"/>
                          </a:solidFill>
                          <a:latin typeface="Arial"/>
                        </a:rPr>
                        <a:t>Mandatory/Optional</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a:txBody>
                    <a:bodyPr/>
                    <a:lstStyle/>
                    <a:p>
                      <a:pPr algn="l" fontAlgn="b"/>
                      <a:r>
                        <a:rPr lang="en-US" sz="1000" b="0" i="0" u="none" strike="noStrike">
                          <a:solidFill>
                            <a:srgbClr val="000000"/>
                          </a:solidFill>
                          <a:latin typeface="Arial"/>
                        </a:rPr>
                        <a:t>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l" fontAlgn="b"/>
                      <a:r>
                        <a:rPr lang="en-US" sz="1000" b="0" i="0" u="none" strike="noStrike">
                          <a:solidFill>
                            <a:srgbClr val="000000"/>
                          </a:solidFill>
                          <a:latin typeface="Arial"/>
                        </a:rPr>
                        <a:t> </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Area of coverage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dirty="0">
                          <a:solidFill>
                            <a:srgbClr val="000000"/>
                          </a:solidFill>
                          <a:latin typeface="Arial"/>
                        </a:rPr>
                        <a:t>Data originator identifier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dirty="0">
                          <a:solidFill>
                            <a:srgbClr val="000000"/>
                          </a:solidFill>
                          <a:latin typeface="Arial"/>
                        </a:rPr>
                        <a:t>Data source identifier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Acquisition method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Post spacing</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dirty="0">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a:solidFill>
                            <a:srgbClr val="000000"/>
                          </a:solidFill>
                          <a:latin typeface="Arial"/>
                        </a:rPr>
                        <a:t>Horizontal reference system</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Horizontal resolution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Horizontal accuracy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a:solidFill>
                            <a:srgbClr val="000000"/>
                          </a:solidFill>
                          <a:latin typeface="Arial"/>
                        </a:rPr>
                        <a:t>Horizontal confidence level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Horizontal position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a:txBody>
                    <a:bodyPr/>
                    <a:lstStyle/>
                    <a:p>
                      <a:pPr algn="l" fontAlgn="b"/>
                      <a:r>
                        <a:rPr lang="en-US" sz="1000" b="0" i="0" u="none" strike="noStrike">
                          <a:solidFill>
                            <a:srgbClr val="000000"/>
                          </a:solidFill>
                          <a:latin typeface="Arial"/>
                        </a:rPr>
                        <a:t>Elevation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Elevation reference</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a:solidFill>
                            <a:srgbClr val="000000"/>
                          </a:solidFill>
                          <a:latin typeface="Arial"/>
                        </a:rPr>
                        <a:t>Vertical reference system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Vertical resolution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Vertical accuracy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a:solidFill>
                            <a:srgbClr val="000000"/>
                          </a:solidFill>
                          <a:latin typeface="Arial"/>
                        </a:rPr>
                        <a:t>Vertical confidence level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Surface type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Optional</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Recorded surface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Penetration level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Optional</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2">
                  <a:txBody>
                    <a:bodyPr/>
                    <a:lstStyle/>
                    <a:p>
                      <a:pPr algn="l" fontAlgn="b"/>
                      <a:r>
                        <a:rPr lang="en-US" sz="1000" b="0" i="0" u="none" strike="noStrike">
                          <a:solidFill>
                            <a:srgbClr val="000000"/>
                          </a:solidFill>
                          <a:latin typeface="Arial"/>
                        </a:rPr>
                        <a:t>Known variations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Optional</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a:txBody>
                    <a:bodyPr/>
                    <a:lstStyle/>
                    <a:p>
                      <a:pPr algn="l" fontAlgn="b"/>
                      <a:r>
                        <a:rPr lang="en-US" sz="1000" b="0" i="0" u="none" strike="noStrike">
                          <a:solidFill>
                            <a:srgbClr val="000000"/>
                          </a:solidFill>
                          <a:latin typeface="Arial"/>
                        </a:rPr>
                        <a:t>Integrity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l" fontAlgn="b"/>
                      <a:endParaRPr lang="en-US" sz="1000" b="0" i="0" u="none" strike="noStrike">
                        <a:solidFill>
                          <a:srgbClr val="000000"/>
                        </a:solidFill>
                        <a:latin typeface="Arial"/>
                      </a:endParaRPr>
                    </a:p>
                  </a:txBody>
                  <a:tcPr marL="6762" marR="6762" marT="6762" marB="0" anchor="b">
                    <a:lnL>
                      <a:noFill/>
                    </a:lnL>
                    <a:lnR>
                      <a:noFill/>
                    </a:lnR>
                    <a:lnT>
                      <a:noFill/>
                    </a:lnT>
                    <a:lnB>
                      <a:noFill/>
                    </a:lnB>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a:solidFill>
                            <a:srgbClr val="000000"/>
                          </a:solidFill>
                          <a:latin typeface="Arial"/>
                        </a:rPr>
                        <a:t>Date and time stamp </a:t>
                      </a:r>
                    </a:p>
                  </a:txBody>
                  <a:tcPr marL="6762" marR="6762" marT="6762"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a:noFill/>
                    </a:lnB>
                  </a:tcPr>
                </a:tc>
              </a:tr>
              <a:tr h="182869">
                <a:tc gridSpan="3">
                  <a:txBody>
                    <a:bodyPr/>
                    <a:lstStyle/>
                    <a:p>
                      <a:pPr algn="l" fontAlgn="b"/>
                      <a:r>
                        <a:rPr lang="en-US" sz="1000" b="0" i="0" u="none" strike="noStrike">
                          <a:solidFill>
                            <a:srgbClr val="000000"/>
                          </a:solidFill>
                          <a:latin typeface="Arial"/>
                        </a:rPr>
                        <a:t>Unit of measurement used</a:t>
                      </a:r>
                    </a:p>
                  </a:txBody>
                  <a:tcPr marL="6762" marR="6762" marT="6762"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a:rPr>
                        <a:t>Mandatory</a:t>
                      </a:r>
                    </a:p>
                  </a:txBody>
                  <a:tcPr marL="6762" marR="6762" marT="6762"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3" name="Picture 2"/>
          <p:cNvPicPr>
            <a:picLocks noChangeAspect="1" noChangeArrowheads="1"/>
          </p:cNvPicPr>
          <p:nvPr/>
        </p:nvPicPr>
        <p:blipFill>
          <a:blip r:embed="rId2"/>
          <a:srcRect/>
          <a:stretch>
            <a:fillRect/>
          </a:stretch>
        </p:blipFill>
        <p:spPr bwMode="auto">
          <a:xfrm>
            <a:off x="7524328" y="6499802"/>
            <a:ext cx="1619672" cy="358198"/>
          </a:xfrm>
          <a:prstGeom prst="rect">
            <a:avLst/>
          </a:prstGeom>
          <a:noFill/>
          <a:ln w="9525">
            <a:noFill/>
            <a:miter lim="800000"/>
            <a:headEnd/>
            <a:tailEnd/>
          </a:ln>
          <a:effectLst/>
        </p:spPr>
      </p:pic>
    </p:spTree>
    <p:extLst>
      <p:ext uri="{BB962C8B-B14F-4D97-AF65-F5344CB8AC3E}">
        <p14:creationId xmlns:p14="http://schemas.microsoft.com/office/powerpoint/2010/main" val="3158904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838200"/>
          </a:xfrm>
        </p:spPr>
        <p:txBody>
          <a:bodyPr>
            <a:normAutofit/>
          </a:bodyPr>
          <a:lstStyle/>
          <a:p>
            <a:r>
              <a:rPr lang="en-US" sz="2400" u="sng" dirty="0" smtClean="0">
                <a:latin typeface="Arial" pitchFamily="34" charset="0"/>
                <a:cs typeface="Arial" pitchFamily="34" charset="0"/>
              </a:rPr>
              <a:t>Obstacle data: Shall/Mandatory</a:t>
            </a:r>
            <a:r>
              <a:rPr lang="en-US" sz="2800" u="sng" dirty="0" smtClean="0">
                <a:latin typeface="Arial" pitchFamily="34" charset="0"/>
                <a:cs typeface="Arial" pitchFamily="34" charset="0"/>
              </a:rPr>
              <a:t/>
            </a:r>
            <a:br>
              <a:rPr lang="en-US" sz="2800" u="sng" dirty="0" smtClean="0">
                <a:latin typeface="Arial" pitchFamily="34" charset="0"/>
                <a:cs typeface="Arial" pitchFamily="34" charset="0"/>
              </a:rPr>
            </a:br>
            <a:r>
              <a:rPr lang="en-US" sz="1200" b="1" u="sng" dirty="0" smtClean="0">
                <a:latin typeface="Arial" pitchFamily="34" charset="0"/>
                <a:cs typeface="Arial" pitchFamily="34" charset="0"/>
              </a:rPr>
              <a:t>CIVIL AVIATION REQUIREMENTS SERIES I PART I </a:t>
            </a:r>
            <a:br>
              <a:rPr lang="en-US" sz="1200" b="1" u="sng" dirty="0" smtClean="0">
                <a:latin typeface="Arial" pitchFamily="34" charset="0"/>
                <a:cs typeface="Arial" pitchFamily="34" charset="0"/>
              </a:rPr>
            </a:br>
            <a:r>
              <a:rPr lang="en-US" sz="1200" b="1" u="sng" dirty="0" smtClean="0">
                <a:latin typeface="Arial" pitchFamily="34" charset="0"/>
                <a:cs typeface="Arial" pitchFamily="34" charset="0"/>
              </a:rPr>
              <a:t>SECTION 9 , 8</a:t>
            </a:r>
            <a:r>
              <a:rPr lang="en-US" sz="1200" b="1" u="sng" baseline="30000" dirty="0" smtClean="0">
                <a:latin typeface="Arial" pitchFamily="34" charset="0"/>
                <a:cs typeface="Arial" pitchFamily="34" charset="0"/>
              </a:rPr>
              <a:t>th</a:t>
            </a:r>
            <a:r>
              <a:rPr lang="en-US" sz="1200" b="1" u="sng" dirty="0" smtClean="0">
                <a:latin typeface="Arial" pitchFamily="34" charset="0"/>
                <a:cs typeface="Arial" pitchFamily="34" charset="0"/>
              </a:rPr>
              <a:t> JANUARY 2010 ,</a:t>
            </a:r>
            <a:r>
              <a:rPr lang="en-US" sz="1100" b="1" dirty="0" smtClean="0"/>
              <a:t> </a:t>
            </a:r>
            <a:r>
              <a:rPr lang="en-US" sz="1200" b="1" u="sng" dirty="0" smtClean="0">
                <a:latin typeface="Arial" pitchFamily="34" charset="0"/>
                <a:cs typeface="Arial" pitchFamily="34" charset="0"/>
              </a:rPr>
              <a:t>Rev. 6, 20th September 2021 </a:t>
            </a:r>
          </a:p>
        </p:txBody>
      </p:sp>
      <p:sp>
        <p:nvSpPr>
          <p:cNvPr id="5" name="Content Placeholder 2"/>
          <p:cNvSpPr>
            <a:spLocks noGrp="1"/>
          </p:cNvSpPr>
          <p:nvPr>
            <p:ph idx="1"/>
          </p:nvPr>
        </p:nvSpPr>
        <p:spPr>
          <a:xfrm>
            <a:off x="533400" y="1295400"/>
            <a:ext cx="8229600" cy="4953000"/>
          </a:xfrm>
        </p:spPr>
        <p:txBody>
          <a:bodyPr>
            <a:noAutofit/>
          </a:bodyPr>
          <a:lstStyle/>
          <a:p>
            <a:pPr marL="0" indent="0">
              <a:lnSpc>
                <a:spcPct val="110000"/>
              </a:lnSpc>
              <a:spcBef>
                <a:spcPts val="0"/>
              </a:spcBef>
              <a:buNone/>
            </a:pPr>
            <a:r>
              <a:rPr lang="en-US" sz="1100" b="1" u="sng" dirty="0" smtClean="0">
                <a:latin typeface="Arial" pitchFamily="34" charset="0"/>
                <a:cs typeface="Arial" pitchFamily="34" charset="0"/>
              </a:rPr>
              <a:t>Sec 5.3.3.4.1</a:t>
            </a:r>
            <a:r>
              <a:rPr lang="en-US" sz="1100" u="sng" dirty="0" smtClean="0">
                <a:latin typeface="Arial" pitchFamily="34" charset="0"/>
                <a:cs typeface="Arial" pitchFamily="34" charset="0"/>
              </a:rPr>
              <a:t>:</a:t>
            </a:r>
            <a:r>
              <a:rPr lang="en-US" sz="1100" dirty="0" smtClean="0">
                <a:latin typeface="Arial" pitchFamily="34" charset="0"/>
                <a:cs typeface="Arial" pitchFamily="34" charset="0"/>
              </a:rPr>
              <a:t> Obstacle data sets </a:t>
            </a:r>
            <a:r>
              <a:rPr lang="en-US" sz="1100" b="1" u="sng" dirty="0" smtClean="0">
                <a:latin typeface="Arial" pitchFamily="34" charset="0"/>
                <a:cs typeface="Arial" pitchFamily="34" charset="0"/>
              </a:rPr>
              <a:t>shall</a:t>
            </a:r>
            <a:r>
              <a:rPr lang="en-US" sz="1100" dirty="0" smtClean="0">
                <a:latin typeface="Arial" pitchFamily="34" charset="0"/>
                <a:cs typeface="Arial" pitchFamily="34" charset="0"/>
              </a:rPr>
              <a:t> contain the </a:t>
            </a:r>
            <a:r>
              <a:rPr lang="en-US" sz="1100" b="1" u="sng" dirty="0" smtClean="0">
                <a:latin typeface="Arial" pitchFamily="34" charset="0"/>
                <a:cs typeface="Arial" pitchFamily="34" charset="0"/>
              </a:rPr>
              <a:t>digital representation of the vertical and horizontal extent of obstacles</a:t>
            </a:r>
            <a:r>
              <a:rPr lang="en-US" sz="1100" dirty="0" smtClean="0">
                <a:latin typeface="Arial" pitchFamily="34" charset="0"/>
                <a:cs typeface="Arial" pitchFamily="34" charset="0"/>
              </a:rPr>
              <a:t>. </a:t>
            </a:r>
          </a:p>
          <a:p>
            <a:pPr>
              <a:buNone/>
            </a:pPr>
            <a:r>
              <a:rPr lang="en-US" sz="1100" dirty="0" smtClean="0">
                <a:latin typeface="Arial" pitchFamily="34" charset="0"/>
                <a:cs typeface="Arial" pitchFamily="34" charset="0"/>
              </a:rPr>
              <a:t>[ PANS AIM Doc 10066 5.3.3.2.2.1 </a:t>
            </a:r>
            <a:r>
              <a:rPr lang="en-US" sz="1100" u="sng" dirty="0" smtClean="0">
                <a:latin typeface="Arial" pitchFamily="34" charset="0"/>
                <a:cs typeface="Arial" pitchFamily="34" charset="0"/>
              </a:rPr>
              <a:t>Obstacle data elements are features that shall be represented in the data sets </a:t>
            </a:r>
            <a:r>
              <a:rPr lang="en-US" sz="1100" b="1" u="sng" dirty="0" smtClean="0">
                <a:latin typeface="Arial" pitchFamily="34" charset="0"/>
                <a:cs typeface="Arial" pitchFamily="34" charset="0"/>
              </a:rPr>
              <a:t>by points, lines or polygons]</a:t>
            </a:r>
          </a:p>
          <a:p>
            <a:pPr marL="0" indent="0">
              <a:lnSpc>
                <a:spcPct val="110000"/>
              </a:lnSpc>
              <a:spcBef>
                <a:spcPts val="0"/>
              </a:spcBef>
              <a:buNone/>
            </a:pPr>
            <a:endParaRPr lang="en-US" sz="1100" dirty="0" smtClean="0">
              <a:latin typeface="Arial" pitchFamily="34" charset="0"/>
              <a:cs typeface="Arial" pitchFamily="34" charset="0"/>
            </a:endParaRPr>
          </a:p>
          <a:p>
            <a:pPr marL="0" indent="0">
              <a:lnSpc>
                <a:spcPct val="120000"/>
              </a:lnSpc>
              <a:spcBef>
                <a:spcPts val="0"/>
              </a:spcBef>
              <a:buNone/>
            </a:pPr>
            <a:r>
              <a:rPr lang="en-US" sz="1100" b="1" u="sng" dirty="0" smtClean="0">
                <a:latin typeface="Arial" pitchFamily="34" charset="0"/>
                <a:cs typeface="Arial" pitchFamily="34" charset="0"/>
              </a:rPr>
              <a:t>Sec 5.3.3.4.3</a:t>
            </a:r>
            <a:r>
              <a:rPr lang="en-US" sz="1100" u="sng" dirty="0" smtClean="0">
                <a:latin typeface="Arial" pitchFamily="34" charset="0"/>
                <a:cs typeface="Arial" pitchFamily="34" charset="0"/>
              </a:rPr>
              <a:t>: </a:t>
            </a:r>
            <a:r>
              <a:rPr lang="en-US" sz="1100" dirty="0" smtClean="0">
                <a:latin typeface="Arial" pitchFamily="34" charset="0"/>
                <a:cs typeface="Arial" pitchFamily="34" charset="0"/>
              </a:rPr>
              <a:t>The obstacle data </a:t>
            </a:r>
            <a:r>
              <a:rPr lang="en-US" sz="1100" b="1" u="sng" dirty="0" smtClean="0">
                <a:latin typeface="Arial" pitchFamily="34" charset="0"/>
                <a:cs typeface="Arial" pitchFamily="34" charset="0"/>
              </a:rPr>
              <a:t>shall</a:t>
            </a:r>
            <a:r>
              <a:rPr lang="en-US" sz="1100" dirty="0" smtClean="0">
                <a:latin typeface="Arial" pitchFamily="34" charset="0"/>
                <a:cs typeface="Arial" pitchFamily="34" charset="0"/>
              </a:rPr>
              <a:t> be provided for obstacles in </a:t>
            </a:r>
            <a:r>
              <a:rPr lang="en-US" sz="1100" b="1" u="sng" dirty="0" smtClean="0">
                <a:latin typeface="Arial" pitchFamily="34" charset="0"/>
                <a:cs typeface="Arial" pitchFamily="34" charset="0"/>
              </a:rPr>
              <a:t>Area 1 </a:t>
            </a:r>
            <a:r>
              <a:rPr lang="en-US" sz="1100" dirty="0" smtClean="0">
                <a:latin typeface="Arial" pitchFamily="34" charset="0"/>
                <a:cs typeface="Arial" pitchFamily="34" charset="0"/>
              </a:rPr>
              <a:t>whose height is </a:t>
            </a:r>
            <a:r>
              <a:rPr lang="en-US" sz="1100" b="1" u="sng" dirty="0" smtClean="0">
                <a:latin typeface="Arial" pitchFamily="34" charset="0"/>
                <a:cs typeface="Arial" pitchFamily="34" charset="0"/>
              </a:rPr>
              <a:t>100m or higher above ground</a:t>
            </a:r>
            <a:r>
              <a:rPr lang="en-US" sz="1100" dirty="0" smtClean="0">
                <a:latin typeface="Arial" pitchFamily="34" charset="0"/>
                <a:cs typeface="Arial" pitchFamily="34" charset="0"/>
              </a:rPr>
              <a:t>. </a:t>
            </a:r>
          </a:p>
          <a:p>
            <a:endParaRPr lang="en-US" sz="1100" dirty="0" smtClean="0">
              <a:latin typeface="Arial" pitchFamily="34" charset="0"/>
              <a:cs typeface="Arial" pitchFamily="34" charset="0"/>
            </a:endParaRPr>
          </a:p>
          <a:p>
            <a:pPr marL="0" indent="0">
              <a:spcBef>
                <a:spcPts val="0"/>
              </a:spcBef>
              <a:buNone/>
            </a:pPr>
            <a:r>
              <a:rPr lang="en-US" sz="1100" b="1" u="sng" dirty="0" smtClean="0">
                <a:latin typeface="Arial" pitchFamily="34" charset="0"/>
                <a:cs typeface="Arial" pitchFamily="34" charset="0"/>
              </a:rPr>
              <a:t>Sec 5.3.3.4.4</a:t>
            </a:r>
            <a:r>
              <a:rPr lang="en-US" sz="1100" u="sng" dirty="0" smtClean="0">
                <a:latin typeface="Arial" pitchFamily="34" charset="0"/>
                <a:cs typeface="Arial" pitchFamily="34" charset="0"/>
              </a:rPr>
              <a:t>:</a:t>
            </a:r>
            <a:r>
              <a:rPr lang="en-US" sz="1100" b="1" u="sng" dirty="0" smtClean="0">
                <a:latin typeface="Arial" pitchFamily="34" charset="0"/>
                <a:cs typeface="Arial" pitchFamily="34" charset="0"/>
              </a:rPr>
              <a:t> </a:t>
            </a:r>
            <a:r>
              <a:rPr lang="en-US" sz="1100" dirty="0" smtClean="0">
                <a:latin typeface="Arial" pitchFamily="34" charset="0"/>
                <a:cs typeface="Arial" pitchFamily="34" charset="0"/>
              </a:rPr>
              <a:t> For aerodromes regularly used by international civil aviation, obstacle data </a:t>
            </a:r>
            <a:r>
              <a:rPr lang="en-US" sz="1100" b="1" u="sng" dirty="0" smtClean="0">
                <a:latin typeface="Arial" pitchFamily="34" charset="0"/>
                <a:cs typeface="Arial" pitchFamily="34" charset="0"/>
              </a:rPr>
              <a:t>shall</a:t>
            </a:r>
            <a:r>
              <a:rPr lang="en-US" sz="1100" dirty="0" smtClean="0">
                <a:latin typeface="Arial" pitchFamily="34" charset="0"/>
                <a:cs typeface="Arial" pitchFamily="34" charset="0"/>
              </a:rPr>
              <a:t> be provided for </a:t>
            </a:r>
            <a:r>
              <a:rPr lang="en-US" sz="1100" u="sng" dirty="0" smtClean="0">
                <a:latin typeface="Arial" pitchFamily="34" charset="0"/>
                <a:cs typeface="Arial" pitchFamily="34" charset="0"/>
              </a:rPr>
              <a:t>all obstacles within Area 2 that are assessed as being a hazard to air navigation</a:t>
            </a:r>
            <a:r>
              <a:rPr lang="en-US" sz="1100" dirty="0" smtClean="0">
                <a:latin typeface="Arial" pitchFamily="34" charset="0"/>
                <a:cs typeface="Arial" pitchFamily="34" charset="0"/>
              </a:rPr>
              <a:t>. </a:t>
            </a:r>
          </a:p>
          <a:p>
            <a:pPr>
              <a:buNone/>
            </a:pPr>
            <a:endParaRPr lang="en-US" sz="1100" dirty="0" smtClean="0">
              <a:latin typeface="Arial" pitchFamily="34" charset="0"/>
              <a:cs typeface="Arial" pitchFamily="34" charset="0"/>
            </a:endParaRPr>
          </a:p>
          <a:p>
            <a:pPr>
              <a:buNone/>
            </a:pPr>
            <a:r>
              <a:rPr lang="en-US" sz="1100" b="1" u="sng" dirty="0" smtClean="0">
                <a:latin typeface="Arial" pitchFamily="34" charset="0"/>
                <a:cs typeface="Arial" pitchFamily="34" charset="0"/>
              </a:rPr>
              <a:t>Sec 5.3.3.4.5</a:t>
            </a:r>
            <a:r>
              <a:rPr lang="en-US" sz="1100" dirty="0" smtClean="0">
                <a:latin typeface="Arial" pitchFamily="34" charset="0"/>
                <a:cs typeface="Arial" pitchFamily="34" charset="0"/>
              </a:rPr>
              <a:t>: For aerodromes regularly used by international civil aviation, obstacle data </a:t>
            </a:r>
            <a:r>
              <a:rPr lang="en-US" sz="1100" b="1" u="sng" dirty="0" smtClean="0">
                <a:latin typeface="Arial" pitchFamily="34" charset="0"/>
                <a:cs typeface="Arial" pitchFamily="34" charset="0"/>
              </a:rPr>
              <a:t>shall</a:t>
            </a:r>
            <a:r>
              <a:rPr lang="en-US" sz="1100" dirty="0" smtClean="0">
                <a:latin typeface="Arial" pitchFamily="34" charset="0"/>
                <a:cs typeface="Arial" pitchFamily="34" charset="0"/>
              </a:rPr>
              <a:t> be provided for:</a:t>
            </a:r>
          </a:p>
          <a:p>
            <a:endParaRPr lang="en-US" sz="1100" dirty="0" smtClean="0">
              <a:latin typeface="Arial" pitchFamily="34" charset="0"/>
              <a:cs typeface="Arial" pitchFamily="34" charset="0"/>
            </a:endParaRPr>
          </a:p>
          <a:p>
            <a:pPr lvl="1">
              <a:buNone/>
            </a:pPr>
            <a:r>
              <a:rPr lang="en-US" sz="1100" dirty="0" smtClean="0">
                <a:latin typeface="Arial" pitchFamily="34" charset="0"/>
                <a:cs typeface="Arial" pitchFamily="34" charset="0"/>
              </a:rPr>
              <a:t>a) </a:t>
            </a:r>
            <a:r>
              <a:rPr lang="en-US" sz="1100" u="sng" dirty="0" smtClean="0">
                <a:latin typeface="Arial" pitchFamily="34" charset="0"/>
                <a:cs typeface="Arial" pitchFamily="34" charset="0"/>
              </a:rPr>
              <a:t>Area 2a</a:t>
            </a:r>
            <a:r>
              <a:rPr lang="en-US" sz="1100" dirty="0" smtClean="0">
                <a:latin typeface="Arial" pitchFamily="34" charset="0"/>
                <a:cs typeface="Arial" pitchFamily="34" charset="0"/>
              </a:rPr>
              <a:t>:  for those obstacles that penetrate an obstacle data collection surface outlined by a rectangular area around a runway that comprises the runway strip plus any clearway that exists. </a:t>
            </a:r>
            <a:r>
              <a:rPr lang="en-US" sz="1100" u="sng" dirty="0" smtClean="0">
                <a:latin typeface="Arial" pitchFamily="34" charset="0"/>
                <a:cs typeface="Arial" pitchFamily="34" charset="0"/>
              </a:rPr>
              <a:t>The Area 2a </a:t>
            </a:r>
            <a:r>
              <a:rPr lang="en-US" sz="1100" dirty="0" smtClean="0">
                <a:latin typeface="Arial" pitchFamily="34" charset="0"/>
                <a:cs typeface="Arial" pitchFamily="34" charset="0"/>
              </a:rPr>
              <a:t>obstacle collection surface shall have height of 3 m above the nearest runway elevation measured along the runway centre line, and for those portions related to a clearway, if one exists, at the elevation of nearest runway end; </a:t>
            </a:r>
          </a:p>
          <a:p>
            <a:pPr lvl="1">
              <a:buNone/>
            </a:pPr>
            <a:r>
              <a:rPr lang="en-US" sz="1100" dirty="0" smtClean="0">
                <a:latin typeface="Arial" pitchFamily="34" charset="0"/>
                <a:cs typeface="Arial" pitchFamily="34" charset="0"/>
              </a:rPr>
              <a:t>b) </a:t>
            </a:r>
            <a:r>
              <a:rPr lang="en-US" sz="1100" u="sng" dirty="0" smtClean="0">
                <a:latin typeface="Arial" pitchFamily="34" charset="0"/>
                <a:cs typeface="Arial" pitchFamily="34" charset="0"/>
              </a:rPr>
              <a:t>Objects in the take-off flight path area which project above a plane surface having a 1.2 per cent slope </a:t>
            </a:r>
            <a:r>
              <a:rPr lang="en-US" sz="1100" dirty="0" smtClean="0">
                <a:latin typeface="Arial" pitchFamily="34" charset="0"/>
                <a:cs typeface="Arial" pitchFamily="34" charset="0"/>
              </a:rPr>
              <a:t>and having a common origin with the take-off flight path area; and </a:t>
            </a:r>
          </a:p>
          <a:p>
            <a:pPr lvl="1">
              <a:buNone/>
            </a:pPr>
            <a:r>
              <a:rPr lang="en-US" sz="1100" dirty="0" smtClean="0">
                <a:latin typeface="Arial" pitchFamily="34" charset="0"/>
                <a:cs typeface="Arial" pitchFamily="34" charset="0"/>
              </a:rPr>
              <a:t>c) </a:t>
            </a:r>
            <a:r>
              <a:rPr lang="en-US" sz="1100" u="sng" dirty="0" smtClean="0">
                <a:latin typeface="Arial" pitchFamily="34" charset="0"/>
                <a:cs typeface="Arial" pitchFamily="34" charset="0"/>
              </a:rPr>
              <a:t>penetrations of the aerodrome obstacle limitation surfaces</a:t>
            </a:r>
            <a:r>
              <a:rPr lang="en-US" sz="1100" dirty="0" smtClean="0">
                <a:latin typeface="Arial" pitchFamily="34" charset="0"/>
                <a:cs typeface="Arial" pitchFamily="34" charset="0"/>
              </a:rPr>
              <a:t>. </a:t>
            </a:r>
          </a:p>
          <a:p>
            <a:pPr>
              <a:buNone/>
            </a:pPr>
            <a:r>
              <a:rPr lang="en-US" sz="1000" i="1" dirty="0" smtClean="0">
                <a:latin typeface="Arial" pitchFamily="34" charset="0"/>
                <a:cs typeface="Arial" pitchFamily="34" charset="0"/>
              </a:rPr>
              <a:t>[Note.— Take-off flight path area are specified in Annex 4, 3.8.2. Aerodrome obstacle limitation surfaces are specified in Annex 14, Volume 1, Chapter 4. ]</a:t>
            </a:r>
          </a:p>
          <a:p>
            <a:pPr>
              <a:buNone/>
            </a:pPr>
            <a:endParaRPr lang="en-US" sz="1100" dirty="0" smtClean="0"/>
          </a:p>
          <a:p>
            <a:pPr marL="0" indent="0">
              <a:spcBef>
                <a:spcPts val="0"/>
              </a:spcBef>
              <a:buNone/>
            </a:pPr>
            <a:r>
              <a:rPr lang="en-US" sz="1100" b="1" u="sng" dirty="0" smtClean="0">
                <a:latin typeface="Arial" pitchFamily="34" charset="0"/>
                <a:cs typeface="Arial" pitchFamily="34" charset="0"/>
              </a:rPr>
              <a:t>Sec 5.3.3.4.10 </a:t>
            </a:r>
            <a:r>
              <a:rPr lang="en-US" sz="1100" dirty="0" smtClean="0">
                <a:latin typeface="Arial" pitchFamily="34" charset="0"/>
                <a:cs typeface="Arial" pitchFamily="34" charset="0"/>
              </a:rPr>
              <a:t>f or Aerodromes regularly used by international civil aviation, obstacle data </a:t>
            </a:r>
            <a:r>
              <a:rPr lang="en-US" sz="1100" b="1" u="sng" dirty="0" smtClean="0">
                <a:latin typeface="Arial" pitchFamily="34" charset="0"/>
                <a:cs typeface="Arial" pitchFamily="34" charset="0"/>
              </a:rPr>
              <a:t>shall</a:t>
            </a:r>
            <a:r>
              <a:rPr lang="en-US" sz="1100" dirty="0" smtClean="0">
                <a:latin typeface="Arial" pitchFamily="34" charset="0"/>
                <a:cs typeface="Arial" pitchFamily="34" charset="0"/>
              </a:rPr>
              <a:t> be provided for </a:t>
            </a:r>
            <a:r>
              <a:rPr lang="en-US" sz="1100" b="1" u="sng" dirty="0" smtClean="0">
                <a:latin typeface="Arial" pitchFamily="34" charset="0"/>
                <a:cs typeface="Arial" pitchFamily="34" charset="0"/>
              </a:rPr>
              <a:t>Area 4</a:t>
            </a:r>
            <a:r>
              <a:rPr lang="en-US" sz="1100" dirty="0" smtClean="0">
                <a:latin typeface="Arial" pitchFamily="34" charset="0"/>
                <a:cs typeface="Arial" pitchFamily="34" charset="0"/>
              </a:rPr>
              <a:t>, for all runways where precision approach Category II or III operations have been established. </a:t>
            </a:r>
          </a:p>
          <a:p>
            <a:pPr marL="0" indent="0">
              <a:lnSpc>
                <a:spcPct val="110000"/>
              </a:lnSpc>
              <a:spcBef>
                <a:spcPts val="0"/>
              </a:spcBef>
              <a:buNone/>
            </a:pPr>
            <a:r>
              <a:rPr lang="en-US" sz="1100" dirty="0" smtClean="0">
                <a:latin typeface="Arial" pitchFamily="34" charset="0"/>
                <a:cs typeface="Arial" pitchFamily="34" charset="0"/>
              </a:rPr>
              <a:t>. </a:t>
            </a:r>
          </a:p>
          <a:p>
            <a:pPr>
              <a:buNone/>
            </a:pPr>
            <a:r>
              <a:rPr lang="en-US" sz="1100" u="sng" dirty="0" smtClean="0">
                <a:latin typeface="Arial" pitchFamily="34" charset="0"/>
                <a:cs typeface="Arial" pitchFamily="34" charset="0"/>
              </a:rPr>
              <a:t>Obstacle features attributes: Table A 6-2</a:t>
            </a:r>
            <a:endParaRPr lang="en-US" sz="1100" u="sng" dirty="0">
              <a:latin typeface="Arial" pitchFamily="34" charset="0"/>
              <a:cs typeface="Arial" pitchFamily="34" charset="0"/>
            </a:endParaRPr>
          </a:p>
        </p:txBody>
      </p:sp>
      <p:pic>
        <p:nvPicPr>
          <p:cNvPr id="6" name="Picture 2"/>
          <p:cNvPicPr>
            <a:picLocks noChangeAspect="1" noChangeArrowheads="1"/>
          </p:cNvPicPr>
          <p:nvPr/>
        </p:nvPicPr>
        <p:blipFill>
          <a:blip r:embed="rId2"/>
          <a:srcRect/>
          <a:stretch>
            <a:fillRect/>
          </a:stretch>
        </p:blipFill>
        <p:spPr bwMode="auto">
          <a:xfrm>
            <a:off x="7524328" y="6499802"/>
            <a:ext cx="1619672" cy="358198"/>
          </a:xfrm>
          <a:prstGeom prst="rect">
            <a:avLst/>
          </a:prstGeom>
          <a:noFill/>
          <a:ln w="9525">
            <a:noFill/>
            <a:miter lim="800000"/>
            <a:headEnd/>
            <a:tailEnd/>
          </a:ln>
          <a:effectLst/>
        </p:spPr>
      </p:pic>
    </p:spTree>
    <p:extLst>
      <p:ext uri="{BB962C8B-B14F-4D97-AF65-F5344CB8AC3E}">
        <p14:creationId xmlns:p14="http://schemas.microsoft.com/office/powerpoint/2010/main" val="125608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52601" y="838191"/>
          <a:ext cx="5867398" cy="5486414"/>
        </p:xfrm>
        <a:graphic>
          <a:graphicData uri="http://schemas.openxmlformats.org/drawingml/2006/table">
            <a:tbl>
              <a:tblPr/>
              <a:tblGrid>
                <a:gridCol w="1162580"/>
                <a:gridCol w="1162580"/>
                <a:gridCol w="1162580"/>
                <a:gridCol w="2379658"/>
              </a:tblGrid>
              <a:tr h="171183">
                <a:tc gridSpan="4">
                  <a:txBody>
                    <a:bodyPr/>
                    <a:lstStyle/>
                    <a:p>
                      <a:pPr algn="ctr" fontAlgn="b"/>
                      <a:r>
                        <a:rPr lang="en-US" sz="1000" b="1" i="0" u="sng" strike="noStrike" dirty="0">
                          <a:solidFill>
                            <a:srgbClr val="000000"/>
                          </a:solidFill>
                          <a:latin typeface="Arial" pitchFamily="34" charset="0"/>
                          <a:cs typeface="Arial" pitchFamily="34" charset="0"/>
                        </a:rPr>
                        <a:t>OBSTACLE ATTRIBUTES</a:t>
                      </a:r>
                    </a:p>
                  </a:txBody>
                  <a:tcPr marL="7061" marR="7061" marT="70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71183">
                <a:tc gridSpan="4">
                  <a:txBody>
                    <a:bodyPr/>
                    <a:lstStyle/>
                    <a:p>
                      <a:pPr algn="ctr" fontAlgn="b"/>
                      <a:r>
                        <a:rPr lang="en-US" sz="1000" b="1" i="0" u="none" strike="noStrike" dirty="0">
                          <a:solidFill>
                            <a:srgbClr val="000000"/>
                          </a:solidFill>
                          <a:latin typeface="Arial" pitchFamily="34" charset="0"/>
                          <a:cs typeface="Arial" pitchFamily="34" charset="0"/>
                        </a:rPr>
                        <a:t>Appendix 6</a:t>
                      </a:r>
                    </a:p>
                  </a:txBody>
                  <a:tcPr marL="7061" marR="7061" marT="70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71183">
                <a:tc>
                  <a:txBody>
                    <a:bodyPr/>
                    <a:lstStyle/>
                    <a:p>
                      <a:pPr algn="l" fontAlgn="b"/>
                      <a:r>
                        <a:rPr lang="en-US" sz="1000" b="0" i="0" u="none" strike="noStrike" dirty="0">
                          <a:solidFill>
                            <a:srgbClr val="000000"/>
                          </a:solidFill>
                          <a:latin typeface="Arial" pitchFamily="34" charset="0"/>
                          <a:cs typeface="Arial" pitchFamily="34" charset="0"/>
                        </a:rPr>
                        <a:t>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r>
                        <a:rPr lang="en-US" sz="1000" b="0" i="0" u="none" strike="noStrike">
                          <a:solidFill>
                            <a:srgbClr val="000000"/>
                          </a:solidFill>
                          <a:latin typeface="Arial" pitchFamily="34" charset="0"/>
                          <a:cs typeface="Arial" pitchFamily="34" charset="0"/>
                        </a:rPr>
                        <a:t> </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4">
                  <a:txBody>
                    <a:bodyPr/>
                    <a:lstStyle/>
                    <a:p>
                      <a:pPr algn="ctr" fontAlgn="b"/>
                      <a:r>
                        <a:rPr lang="en-US" sz="1000" b="1" i="0" u="sng" strike="noStrike" dirty="0">
                          <a:solidFill>
                            <a:srgbClr val="000000"/>
                          </a:solidFill>
                          <a:latin typeface="Arial" pitchFamily="34" charset="0"/>
                          <a:cs typeface="Arial" pitchFamily="34" charset="0"/>
                        </a:rPr>
                        <a:t>Table A6-2. </a:t>
                      </a:r>
                      <a:r>
                        <a:rPr lang="en-US" sz="1000" b="1" i="0" u="sng" strike="noStrike" dirty="0" smtClean="0">
                          <a:solidFill>
                            <a:srgbClr val="000000"/>
                          </a:solidFill>
                          <a:latin typeface="Arial" pitchFamily="34" charset="0"/>
                          <a:cs typeface="Arial" pitchFamily="34" charset="0"/>
                        </a:rPr>
                        <a:t>Obstacle</a:t>
                      </a:r>
                      <a:r>
                        <a:rPr lang="en-US" sz="1000" b="1" i="0" u="sng" strike="noStrike" baseline="0" dirty="0" smtClean="0">
                          <a:solidFill>
                            <a:srgbClr val="000000"/>
                          </a:solidFill>
                          <a:latin typeface="Arial" pitchFamily="34" charset="0"/>
                          <a:cs typeface="Arial" pitchFamily="34" charset="0"/>
                        </a:rPr>
                        <a:t> </a:t>
                      </a:r>
                      <a:r>
                        <a:rPr lang="en-US" sz="1000" b="1" i="0" u="sng" strike="noStrike" dirty="0" smtClean="0">
                          <a:solidFill>
                            <a:srgbClr val="000000"/>
                          </a:solidFill>
                          <a:latin typeface="Arial" pitchFamily="34" charset="0"/>
                          <a:cs typeface="Arial" pitchFamily="34" charset="0"/>
                        </a:rPr>
                        <a:t>attributes</a:t>
                      </a:r>
                      <a:endParaRPr lang="en-US" sz="1000" b="1" i="0" u="sng" strike="noStrike" dirty="0">
                        <a:solidFill>
                          <a:srgbClr val="000000"/>
                        </a:solidFill>
                        <a:latin typeface="Arial" pitchFamily="34" charset="0"/>
                        <a:cs typeface="Arial" pitchFamily="34" charset="0"/>
                      </a:endParaRPr>
                    </a:p>
                  </a:txBody>
                  <a:tcPr marL="7061" marR="7061" marT="70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71183">
                <a:tc>
                  <a:txBody>
                    <a:bodyPr/>
                    <a:lstStyle/>
                    <a:p>
                      <a:pPr algn="l" fontAlgn="b"/>
                      <a:r>
                        <a:rPr lang="en-US" sz="1000" b="0" i="0" u="none" strike="noStrike" dirty="0">
                          <a:solidFill>
                            <a:srgbClr val="000000"/>
                          </a:solidFill>
                          <a:latin typeface="Arial" pitchFamily="34" charset="0"/>
                          <a:cs typeface="Arial" pitchFamily="34" charset="0"/>
                        </a:rPr>
                        <a:t>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r>
                        <a:rPr lang="en-US" sz="1000" b="0" i="0" u="none" strike="noStrike">
                          <a:solidFill>
                            <a:srgbClr val="000000"/>
                          </a:solidFill>
                          <a:latin typeface="Arial" pitchFamily="34" charset="0"/>
                          <a:cs typeface="Arial" pitchFamily="34" charset="0"/>
                        </a:rPr>
                        <a:t> </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1" i="0" u="none" strike="noStrike" dirty="0">
                          <a:solidFill>
                            <a:srgbClr val="000000"/>
                          </a:solidFill>
                          <a:latin typeface="Arial" pitchFamily="34" charset="0"/>
                          <a:cs typeface="Arial" pitchFamily="34" charset="0"/>
                        </a:rPr>
                        <a:t>Obstacle attribute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r>
                        <a:rPr lang="en-US" sz="1000" b="1" i="0" u="none" strike="noStrike">
                          <a:solidFill>
                            <a:srgbClr val="000000"/>
                          </a:solidFill>
                          <a:latin typeface="Arial" pitchFamily="34" charset="0"/>
                          <a:cs typeface="Arial" pitchFamily="34" charset="0"/>
                        </a:rPr>
                        <a:t>Mandatory/Optional</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a:txBody>
                    <a:bodyPr/>
                    <a:lstStyle/>
                    <a:p>
                      <a:pPr algn="l" fontAlgn="b"/>
                      <a:r>
                        <a:rPr lang="en-US" sz="1000" b="0" i="0" u="none" strike="noStrike" dirty="0">
                          <a:solidFill>
                            <a:srgbClr val="000000"/>
                          </a:solidFill>
                          <a:latin typeface="Arial" pitchFamily="34" charset="0"/>
                          <a:cs typeface="Arial" pitchFamily="34" charset="0"/>
                        </a:rPr>
                        <a:t>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r>
                        <a:rPr lang="en-US" sz="1000" b="0" i="0" u="none" strike="noStrike">
                          <a:solidFill>
                            <a:srgbClr val="000000"/>
                          </a:solidFill>
                          <a:latin typeface="Arial" pitchFamily="34" charset="0"/>
                          <a:cs typeface="Arial" pitchFamily="34" charset="0"/>
                        </a:rPr>
                        <a:t> </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Area of coverage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dirty="0">
                          <a:solidFill>
                            <a:srgbClr val="000000"/>
                          </a:solidFill>
                          <a:latin typeface="Arial" pitchFamily="34" charset="0"/>
                          <a:cs typeface="Arial" pitchFamily="34" charset="0"/>
                        </a:rPr>
                        <a:t>Data originator identifier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dirty="0">
                          <a:solidFill>
                            <a:srgbClr val="000000"/>
                          </a:solidFill>
                          <a:latin typeface="Arial" pitchFamily="34" charset="0"/>
                          <a:cs typeface="Arial" pitchFamily="34" charset="0"/>
                        </a:rPr>
                        <a:t>Data source identifier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Obstacle identifier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Horizontal accuracy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dirty="0">
                          <a:solidFill>
                            <a:srgbClr val="000000"/>
                          </a:solidFill>
                          <a:latin typeface="Arial" pitchFamily="34" charset="0"/>
                          <a:cs typeface="Arial" pitchFamily="34" charset="0"/>
                        </a:rPr>
                        <a:t>Horizontal confidence level</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Horizontal position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Horizontal resolution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Horizontal extent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dirty="0">
                          <a:solidFill>
                            <a:srgbClr val="000000"/>
                          </a:solidFill>
                          <a:latin typeface="Arial" pitchFamily="34" charset="0"/>
                          <a:cs typeface="Arial" pitchFamily="34" charset="0"/>
                        </a:rPr>
                        <a:t>Horizontal reference system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a:txBody>
                    <a:bodyPr/>
                    <a:lstStyle/>
                    <a:p>
                      <a:pPr algn="l" fontAlgn="b"/>
                      <a:r>
                        <a:rPr lang="en-US" sz="1000" b="0" i="0" u="none" strike="noStrike">
                          <a:solidFill>
                            <a:srgbClr val="000000"/>
                          </a:solidFill>
                          <a:latin typeface="Arial" pitchFamily="34" charset="0"/>
                          <a:cs typeface="Arial" pitchFamily="34" charset="0"/>
                        </a:rPr>
                        <a:t>Elevation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a:txBody>
                    <a:bodyPr/>
                    <a:lstStyle/>
                    <a:p>
                      <a:pPr algn="l" fontAlgn="b"/>
                      <a:r>
                        <a:rPr lang="en-US" sz="1000" b="0" i="0" u="none" strike="noStrike">
                          <a:solidFill>
                            <a:srgbClr val="000000"/>
                          </a:solidFill>
                          <a:latin typeface="Arial" pitchFamily="34" charset="0"/>
                          <a:cs typeface="Arial" pitchFamily="34" charset="0"/>
                        </a:rPr>
                        <a:t>Height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Optional</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Vertical accuracy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dirty="0">
                          <a:solidFill>
                            <a:srgbClr val="000000"/>
                          </a:solidFill>
                          <a:latin typeface="Arial" pitchFamily="34" charset="0"/>
                          <a:cs typeface="Arial" pitchFamily="34" charset="0"/>
                        </a:rPr>
                        <a:t>Vertical confidence level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dirty="0">
                          <a:solidFill>
                            <a:srgbClr val="000000"/>
                          </a:solidFill>
                          <a:latin typeface="Arial" pitchFamily="34" charset="0"/>
                          <a:cs typeface="Arial" pitchFamily="34" charset="0"/>
                        </a:rPr>
                        <a:t>Vertical resolution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dirty="0">
                          <a:solidFill>
                            <a:srgbClr val="000000"/>
                          </a:solidFill>
                          <a:latin typeface="Arial" pitchFamily="34" charset="0"/>
                          <a:cs typeface="Arial" pitchFamily="34" charset="0"/>
                        </a:rPr>
                        <a:t>Vertical reference system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a:solidFill>
                            <a:srgbClr val="000000"/>
                          </a:solidFill>
                          <a:latin typeface="Arial" pitchFamily="34" charset="0"/>
                          <a:cs typeface="Arial" pitchFamily="34" charset="0"/>
                        </a:rPr>
                        <a:t>Obstacle type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a:solidFill>
                            <a:srgbClr val="000000"/>
                          </a:solidFill>
                          <a:latin typeface="Arial" pitchFamily="34" charset="0"/>
                          <a:cs typeface="Arial" pitchFamily="34" charset="0"/>
                        </a:rPr>
                        <a:t>Geometry type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a:txBody>
                    <a:bodyPr/>
                    <a:lstStyle/>
                    <a:p>
                      <a:pPr algn="l" fontAlgn="b"/>
                      <a:r>
                        <a:rPr lang="en-US" sz="1000" b="0" i="0" u="none" strike="noStrike">
                          <a:solidFill>
                            <a:srgbClr val="000000"/>
                          </a:solidFill>
                          <a:latin typeface="Arial" pitchFamily="34" charset="0"/>
                          <a:cs typeface="Arial" pitchFamily="34" charset="0"/>
                        </a:rPr>
                        <a:t>Integrity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a:solidFill>
                            <a:srgbClr val="000000"/>
                          </a:solidFill>
                          <a:latin typeface="Arial" pitchFamily="34" charset="0"/>
                          <a:cs typeface="Arial" pitchFamily="34" charset="0"/>
                        </a:rPr>
                        <a:t>Date and time stamp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3">
                  <a:txBody>
                    <a:bodyPr/>
                    <a:lstStyle/>
                    <a:p>
                      <a:pPr algn="l" fontAlgn="b"/>
                      <a:r>
                        <a:rPr lang="en-US" sz="1000" b="0" i="0" u="none" strike="noStrike">
                          <a:solidFill>
                            <a:srgbClr val="000000"/>
                          </a:solidFill>
                          <a:latin typeface="Arial" pitchFamily="34" charset="0"/>
                          <a:cs typeface="Arial" pitchFamily="34" charset="0"/>
                        </a:rPr>
                        <a:t>Unit of measurement used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gridSpan="2">
                  <a:txBody>
                    <a:bodyPr/>
                    <a:lstStyle/>
                    <a:p>
                      <a:pPr algn="l" fontAlgn="b"/>
                      <a:r>
                        <a:rPr lang="en-US" sz="1000" b="0" i="0" u="none" strike="noStrike">
                          <a:solidFill>
                            <a:srgbClr val="000000"/>
                          </a:solidFill>
                          <a:latin typeface="Arial" pitchFamily="34" charset="0"/>
                          <a:cs typeface="Arial" pitchFamily="34" charset="0"/>
                        </a:rPr>
                        <a:t>Operations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Optional</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a:txBody>
                    <a:bodyPr/>
                    <a:lstStyle/>
                    <a:p>
                      <a:pPr algn="l" fontAlgn="b"/>
                      <a:r>
                        <a:rPr lang="en-US" sz="1000" b="0" i="0" u="none" strike="noStrike">
                          <a:solidFill>
                            <a:srgbClr val="000000"/>
                          </a:solidFill>
                          <a:latin typeface="Arial" pitchFamily="34" charset="0"/>
                          <a:cs typeface="Arial" pitchFamily="34" charset="0"/>
                        </a:rPr>
                        <a:t>Effectivity </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Optional</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1183">
                <a:tc>
                  <a:txBody>
                    <a:bodyPr/>
                    <a:lstStyle/>
                    <a:p>
                      <a:pPr algn="l" fontAlgn="b"/>
                      <a:r>
                        <a:rPr lang="en-US" sz="1000" b="0" i="0" u="none" strike="noStrike">
                          <a:solidFill>
                            <a:srgbClr val="000000"/>
                          </a:solidFill>
                          <a:latin typeface="Arial" pitchFamily="34" charset="0"/>
                          <a:cs typeface="Arial" pitchFamily="34" charset="0"/>
                        </a:rPr>
                        <a:t>Lighting</a:t>
                      </a:r>
                    </a:p>
                  </a:txBody>
                  <a:tcPr marL="7061" marR="7061" marT="706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l" fontAlgn="b"/>
                      <a:endParaRPr lang="en-US" sz="1000" b="0" i="0" u="none" strike="noStrike">
                        <a:solidFill>
                          <a:srgbClr val="000000"/>
                        </a:solidFill>
                        <a:latin typeface="Arial" pitchFamily="34" charset="0"/>
                        <a:cs typeface="Arial" pitchFamily="34" charset="0"/>
                      </a:endParaRPr>
                    </a:p>
                  </a:txBody>
                  <a:tcPr marL="7061" marR="7061" marT="7061" marB="0" anchor="b">
                    <a:lnL>
                      <a:noFill/>
                    </a:lnL>
                    <a:lnR>
                      <a:noFill/>
                    </a:lnR>
                    <a:lnT>
                      <a:noFill/>
                    </a:lnT>
                    <a:lnB>
                      <a:noFill/>
                    </a:lnB>
                  </a:tcPr>
                </a:tc>
                <a:tc>
                  <a:txBody>
                    <a:bodyPr/>
                    <a:lstStyle/>
                    <a:p>
                      <a:pPr algn="ctr" fontAlgn="b"/>
                      <a:r>
                        <a:rPr lang="en-US" sz="1000" b="0" i="0" u="none" strike="noStrike" dirty="0">
                          <a:solidFill>
                            <a:srgbClr val="000000"/>
                          </a:solidFill>
                          <a:latin typeface="Arial" pitchFamily="34" charset="0"/>
                          <a:cs typeface="Arial" pitchFamily="34" charset="0"/>
                        </a:rPr>
                        <a:t>Mandatory</a:t>
                      </a:r>
                    </a:p>
                  </a:txBody>
                  <a:tcPr marL="7061" marR="7061" marT="7061" marB="0" anchor="b">
                    <a:lnL>
                      <a:noFill/>
                    </a:lnL>
                    <a:lnR w="12700" cap="flat" cmpd="sng" algn="ctr">
                      <a:solidFill>
                        <a:srgbClr val="000000"/>
                      </a:solidFill>
                      <a:prstDash val="solid"/>
                      <a:round/>
                      <a:headEnd type="none" w="med" len="med"/>
                      <a:tailEnd type="none" w="med" len="med"/>
                    </a:lnR>
                    <a:lnT>
                      <a:noFill/>
                    </a:lnT>
                    <a:lnB>
                      <a:noFill/>
                    </a:lnB>
                  </a:tcPr>
                </a:tc>
              </a:tr>
              <a:tr h="179741">
                <a:tc>
                  <a:txBody>
                    <a:bodyPr/>
                    <a:lstStyle/>
                    <a:p>
                      <a:pPr algn="l" fontAlgn="b"/>
                      <a:r>
                        <a:rPr lang="en-US" sz="1000" b="0" i="0" u="none" strike="noStrike">
                          <a:solidFill>
                            <a:srgbClr val="000000"/>
                          </a:solidFill>
                          <a:latin typeface="Arial" pitchFamily="34" charset="0"/>
                          <a:cs typeface="Arial" pitchFamily="34" charset="0"/>
                        </a:rPr>
                        <a:t> </a:t>
                      </a:r>
                    </a:p>
                  </a:txBody>
                  <a:tcPr marL="7061" marR="7061" marT="7061"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Arial" pitchFamily="34" charset="0"/>
                          <a:cs typeface="Arial" pitchFamily="34" charset="0"/>
                        </a:rPr>
                        <a:t> </a:t>
                      </a:r>
                    </a:p>
                  </a:txBody>
                  <a:tcPr marL="7061" marR="7061" marT="706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Arial" pitchFamily="34" charset="0"/>
                          <a:cs typeface="Arial" pitchFamily="34" charset="0"/>
                        </a:rPr>
                        <a:t> </a:t>
                      </a:r>
                    </a:p>
                  </a:txBody>
                  <a:tcPr marL="7061" marR="7061" marT="706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Arial" pitchFamily="34" charset="0"/>
                          <a:cs typeface="Arial" pitchFamily="34" charset="0"/>
                        </a:rPr>
                        <a:t> </a:t>
                      </a:r>
                    </a:p>
                  </a:txBody>
                  <a:tcPr marL="7061" marR="7061" marT="706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3" name="Picture 2"/>
          <p:cNvPicPr>
            <a:picLocks noChangeAspect="1" noChangeArrowheads="1"/>
          </p:cNvPicPr>
          <p:nvPr/>
        </p:nvPicPr>
        <p:blipFill>
          <a:blip r:embed="rId2"/>
          <a:srcRect/>
          <a:stretch>
            <a:fillRect/>
          </a:stretch>
        </p:blipFill>
        <p:spPr bwMode="auto">
          <a:xfrm>
            <a:off x="7380312" y="6467952"/>
            <a:ext cx="1763688" cy="390048"/>
          </a:xfrm>
          <a:prstGeom prst="rect">
            <a:avLst/>
          </a:prstGeom>
          <a:noFill/>
          <a:ln w="9525">
            <a:noFill/>
            <a:miter lim="800000"/>
            <a:headEnd/>
            <a:tailEnd/>
          </a:ln>
          <a:effectLst/>
        </p:spPr>
      </p:pic>
    </p:spTree>
    <p:extLst>
      <p:ext uri="{BB962C8B-B14F-4D97-AF65-F5344CB8AC3E}">
        <p14:creationId xmlns:p14="http://schemas.microsoft.com/office/powerpoint/2010/main" val="1121764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1026</Words>
  <Application>Microsoft Office PowerPoint</Application>
  <PresentationFormat>On-screen Show (4:3)</PresentationFormat>
  <Paragraphs>204</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Need for digital datasets of terrain and obstacles </vt:lpstr>
      <vt:lpstr>PowerPoint Presentation</vt:lpstr>
      <vt:lpstr>Terrain data: Shall/Mandatory CIVIL AVIATION REQUIREMENTS SERIES I PART I  SECTION 9 , 8th JANUARY 2010 , Rev. 6, 20th September 2021 </vt:lpstr>
      <vt:lpstr>PowerPoint Presentation</vt:lpstr>
      <vt:lpstr>Obstacle data: Shall/Mandatory CIVIL AVIATION REQUIREMENTS SERIES I PART I  SECTION 9 , 8th JANUARY 2010 , Rev. 6, 20th September 2021 </vt:lpstr>
      <vt:lpstr>PowerPoint Presentation</vt:lpstr>
      <vt:lpstr>Mandatory areas for TOD: Area 2a, Take off flight path area, Area 4 [ Schematic diagram only ]</vt:lpstr>
      <vt:lpstr>Mandatory areas for TOD: area bounded by the lateral extent of obstacle limitation surfaces  [Schematic diagram only ]</vt:lpstr>
      <vt:lpstr>Recommended areas for Obstacle data: Area 2b, 2c, 2d and Area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2024-02-24T17:15:27Z</dcterms:created>
  <dcterms:modified xsi:type="dcterms:W3CDTF">2024-02-26T08:34:18Z</dcterms:modified>
</cp:coreProperties>
</file>