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83" r:id="rId3"/>
    <p:sldId id="269" r:id="rId4"/>
    <p:sldId id="265" r:id="rId5"/>
    <p:sldId id="262" r:id="rId6"/>
    <p:sldId id="259" r:id="rId7"/>
    <p:sldId id="267" r:id="rId8"/>
    <p:sldId id="285" r:id="rId9"/>
    <p:sldId id="268" r:id="rId10"/>
    <p:sldId id="260" r:id="rId11"/>
    <p:sldId id="258" r:id="rId12"/>
    <p:sldId id="257" r:id="rId13"/>
    <p:sldId id="277" r:id="rId14"/>
    <p:sldId id="261" r:id="rId15"/>
    <p:sldId id="271" r:id="rId16"/>
    <p:sldId id="273" r:id="rId17"/>
    <p:sldId id="275" r:id="rId18"/>
    <p:sldId id="274" r:id="rId19"/>
    <p:sldId id="276" r:id="rId20"/>
    <p:sldId id="270" r:id="rId21"/>
    <p:sldId id="286" r:id="rId22"/>
    <p:sldId id="278" r:id="rId23"/>
    <p:sldId id="279" r:id="rId24"/>
    <p:sldId id="280" r:id="rId25"/>
    <p:sldId id="282" r:id="rId26"/>
    <p:sldId id="28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100" d="100"/>
          <a:sy n="100" d="100"/>
        </p:scale>
        <p:origin x="-1944" y="-3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4A0C14-C9F8-4C96-997A-FB90DDC71966}" type="datetimeFigureOut">
              <a:rPr lang="en-US" smtClean="0"/>
              <a:pPr/>
              <a:t>2/25/2024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D7ED22-D6B5-4813-B7FB-5AB334FA2903}" type="slidenum">
              <a:rPr lang="en-US" smtClean="0"/>
              <a:pPr/>
              <a:t>‹#›</a:t>
            </a:fld>
            <a:endParaRPr lang="en-US"/>
          </a:p>
        </p:txBody>
      </p:sp>
    </p:spTree>
    <p:extLst>
      <p:ext uri="{BB962C8B-B14F-4D97-AF65-F5344CB8AC3E}">
        <p14:creationId xmlns:p14="http://schemas.microsoft.com/office/powerpoint/2010/main" val="1595015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D7ED22-D6B5-4813-B7FB-5AB334FA2903}"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E33C75-7B64-4A85-B0E8-0C0AB96DB8B8}" type="datetimeFigureOut">
              <a:rPr lang="en-US" smtClean="0"/>
              <a:pPr/>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40F4E9-F4AE-4454-A573-66A1449342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E33C75-7B64-4A85-B0E8-0C0AB96DB8B8}" type="datetimeFigureOut">
              <a:rPr lang="en-US" smtClean="0"/>
              <a:pPr/>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40F4E9-F4AE-4454-A573-66A1449342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E33C75-7B64-4A85-B0E8-0C0AB96DB8B8}" type="datetimeFigureOut">
              <a:rPr lang="en-US" smtClean="0"/>
              <a:pPr/>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40F4E9-F4AE-4454-A573-66A14493429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E33C75-7B64-4A85-B0E8-0C0AB96DB8B8}" type="datetimeFigureOut">
              <a:rPr lang="en-US" smtClean="0"/>
              <a:pPr/>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40F4E9-F4AE-4454-A573-66A14493429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E33C75-7B64-4A85-B0E8-0C0AB96DB8B8}" type="datetimeFigureOut">
              <a:rPr lang="en-US" smtClean="0"/>
              <a:pPr/>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40F4E9-F4AE-4454-A573-66A1449342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E33C75-7B64-4A85-B0E8-0C0AB96DB8B8}" type="datetimeFigureOut">
              <a:rPr lang="en-US" smtClean="0"/>
              <a:pPr/>
              <a:t>2/25/2024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40F4E9-F4AE-4454-A573-66A14493429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E33C75-7B64-4A85-B0E8-0C0AB96DB8B8}" type="datetimeFigureOut">
              <a:rPr lang="en-US" smtClean="0"/>
              <a:pPr/>
              <a:t>2/25/2024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40F4E9-F4AE-4454-A573-66A1449342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E33C75-7B64-4A85-B0E8-0C0AB96DB8B8}" type="datetimeFigureOut">
              <a:rPr lang="en-US" smtClean="0"/>
              <a:pPr/>
              <a:t>2/25/2024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40F4E9-F4AE-4454-A573-66A1449342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E33C75-7B64-4A85-B0E8-0C0AB96DB8B8}" type="datetimeFigureOut">
              <a:rPr lang="en-US" smtClean="0"/>
              <a:pPr/>
              <a:t>2/25/2024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40F4E9-F4AE-4454-A573-66A1449342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E33C75-7B64-4A85-B0E8-0C0AB96DB8B8}" type="datetimeFigureOut">
              <a:rPr lang="en-US" smtClean="0"/>
              <a:pPr/>
              <a:t>2/25/2024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40F4E9-F4AE-4454-A573-66A1449342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E33C75-7B64-4A85-B0E8-0C0AB96DB8B8}" type="datetimeFigureOut">
              <a:rPr lang="en-US" smtClean="0"/>
              <a:pPr/>
              <a:t>2/25/2024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40F4E9-F4AE-4454-A573-66A14493429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E33C75-7B64-4A85-B0E8-0C0AB96DB8B8}" type="datetimeFigureOut">
              <a:rPr lang="en-US" smtClean="0"/>
              <a:pPr/>
              <a:t>2/25/2024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40F4E9-F4AE-4454-A573-66A14493429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huvan.nrsc.gov.in/"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28600"/>
            <a:ext cx="4267200" cy="914400"/>
          </a:xfrm>
        </p:spPr>
        <p:txBody>
          <a:bodyPr>
            <a:normAutofit/>
          </a:bodyPr>
          <a:lstStyle/>
          <a:p>
            <a:pPr algn="l">
              <a:lnSpc>
                <a:spcPct val="110000"/>
              </a:lnSpc>
              <a:spcBef>
                <a:spcPts val="0"/>
              </a:spcBef>
            </a:pPr>
            <a:r>
              <a:rPr lang="en-US" sz="1600" dirty="0" smtClean="0">
                <a:solidFill>
                  <a:schemeClr val="tx1"/>
                </a:solidFill>
                <a:latin typeface="Arial" pitchFamily="34" charset="0"/>
                <a:cs typeface="Arial" pitchFamily="34" charset="0"/>
              </a:rPr>
              <a:t>“</a:t>
            </a:r>
            <a:r>
              <a:rPr lang="en-US" sz="1400" dirty="0" smtClean="0">
                <a:solidFill>
                  <a:schemeClr val="tx1"/>
                </a:solidFill>
                <a:latin typeface="Arial" pitchFamily="34" charset="0"/>
                <a:cs typeface="Arial" pitchFamily="34" charset="0"/>
              </a:rPr>
              <a:t>Like failure, chaos contains information that can lead to knowledge -- even wisdom. Like art.“ Toni Morrison</a:t>
            </a:r>
            <a:endParaRPr lang="en-US" sz="1400" dirty="0"/>
          </a:p>
        </p:txBody>
      </p:sp>
      <p:pic>
        <p:nvPicPr>
          <p:cNvPr id="1026" name="Picture 2" descr="C:\Users\Admin\Desktop\Images_Webinar\Albatross_Wilbur.PNG"/>
          <p:cNvPicPr>
            <a:picLocks noChangeAspect="1" noChangeArrowheads="1"/>
          </p:cNvPicPr>
          <p:nvPr/>
        </p:nvPicPr>
        <p:blipFill>
          <a:blip r:embed="rId2"/>
          <a:srcRect/>
          <a:stretch>
            <a:fillRect/>
          </a:stretch>
        </p:blipFill>
        <p:spPr bwMode="auto">
          <a:xfrm>
            <a:off x="533400" y="990600"/>
            <a:ext cx="2819400" cy="3605133"/>
          </a:xfrm>
          <a:prstGeom prst="rect">
            <a:avLst/>
          </a:prstGeom>
          <a:noFill/>
        </p:spPr>
      </p:pic>
      <p:sp>
        <p:nvSpPr>
          <p:cNvPr id="4" name="TextBox 3"/>
          <p:cNvSpPr txBox="1"/>
          <p:nvPr/>
        </p:nvSpPr>
        <p:spPr>
          <a:xfrm>
            <a:off x="4038600" y="1295400"/>
            <a:ext cx="4953000" cy="1846659"/>
          </a:xfrm>
          <a:prstGeom prst="rect">
            <a:avLst/>
          </a:prstGeom>
          <a:noFill/>
        </p:spPr>
        <p:txBody>
          <a:bodyPr wrap="square" rtlCol="0">
            <a:spAutoFit/>
          </a:bodyPr>
          <a:lstStyle/>
          <a:p>
            <a:r>
              <a:rPr lang="en-US" sz="1600" b="1" u="sng" dirty="0" smtClean="0">
                <a:latin typeface="Arial" pitchFamily="34" charset="0"/>
                <a:cs typeface="Arial" pitchFamily="34" charset="0"/>
              </a:rPr>
              <a:t>WHAT IS TOD?</a:t>
            </a:r>
          </a:p>
          <a:p>
            <a:endParaRPr lang="en-US" sz="1600" dirty="0" smtClean="0">
              <a:latin typeface="Arial" pitchFamily="34" charset="0"/>
              <a:cs typeface="Arial" pitchFamily="34" charset="0"/>
            </a:endParaRPr>
          </a:p>
          <a:p>
            <a:r>
              <a:rPr lang="en-US" sz="1600" u="sng" dirty="0" smtClean="0">
                <a:latin typeface="Arial" pitchFamily="34" charset="0"/>
                <a:cs typeface="Arial" pitchFamily="34" charset="0"/>
              </a:rPr>
              <a:t>Webinar dated October 20, 2021</a:t>
            </a:r>
          </a:p>
          <a:p>
            <a:r>
              <a:rPr lang="en-US" sz="1600" u="sng" dirty="0" smtClean="0">
                <a:latin typeface="Arial" pitchFamily="34" charset="0"/>
                <a:cs typeface="Arial" pitchFamily="34" charset="0"/>
              </a:rPr>
              <a:t>Time: 10:00am -12:00 hours</a:t>
            </a:r>
          </a:p>
          <a:p>
            <a:r>
              <a:rPr lang="en-US" sz="1600" u="sng" dirty="0" smtClean="0">
                <a:latin typeface="Arial" pitchFamily="34" charset="0"/>
                <a:cs typeface="Arial" pitchFamily="34" charset="0"/>
              </a:rPr>
              <a:t>Hosted and conducted by : M/s Global Coordinates with FLYGHT7</a:t>
            </a:r>
          </a:p>
          <a:p>
            <a:endParaRPr lang="en-US" dirty="0" smtClean="0"/>
          </a:p>
        </p:txBody>
      </p:sp>
      <p:pic>
        <p:nvPicPr>
          <p:cNvPr id="13" name="Picture 12" descr="TinSurface.jpg"/>
          <p:cNvPicPr>
            <a:picLocks noChangeAspect="1"/>
          </p:cNvPicPr>
          <p:nvPr/>
        </p:nvPicPr>
        <p:blipFill>
          <a:blip r:embed="rId3" cstate="print"/>
          <a:stretch>
            <a:fillRect/>
          </a:stretch>
        </p:blipFill>
        <p:spPr>
          <a:xfrm>
            <a:off x="0" y="4267200"/>
            <a:ext cx="9144000" cy="2590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76200"/>
            <a:ext cx="6477000" cy="990600"/>
          </a:xfrm>
        </p:spPr>
        <p:txBody>
          <a:bodyPr>
            <a:normAutofit/>
          </a:bodyPr>
          <a:lstStyle/>
          <a:p>
            <a:pPr algn="ctr">
              <a:buNone/>
            </a:pPr>
            <a:r>
              <a:rPr lang="en-US" sz="2200" u="sng" dirty="0" smtClean="0">
                <a:latin typeface="Arial" pitchFamily="34" charset="0"/>
                <a:cs typeface="Arial" pitchFamily="34" charset="0"/>
              </a:rPr>
              <a:t>TERRAIN DATA</a:t>
            </a:r>
          </a:p>
          <a:p>
            <a:pPr algn="ctr">
              <a:buNone/>
            </a:pPr>
            <a:r>
              <a:rPr lang="en-US" sz="1200" b="1" u="sng" dirty="0" smtClean="0">
                <a:latin typeface="Arial" pitchFamily="34" charset="0"/>
                <a:cs typeface="Arial" pitchFamily="34" charset="0"/>
              </a:rPr>
              <a:t>CIVIL AVIATION REQUIREMENTS SERIES I PART I </a:t>
            </a:r>
            <a:br>
              <a:rPr lang="en-US" sz="1200" b="1" u="sng" dirty="0" smtClean="0">
                <a:latin typeface="Arial" pitchFamily="34" charset="0"/>
                <a:cs typeface="Arial" pitchFamily="34" charset="0"/>
              </a:rPr>
            </a:br>
            <a:r>
              <a:rPr lang="en-US" sz="1200" b="1" u="sng" dirty="0" smtClean="0">
                <a:latin typeface="Arial" pitchFamily="34" charset="0"/>
                <a:cs typeface="Arial" pitchFamily="34" charset="0"/>
              </a:rPr>
              <a:t>SECTION 9 , 8</a:t>
            </a:r>
            <a:r>
              <a:rPr lang="en-US" sz="1200" b="1" u="sng" baseline="30000" dirty="0" smtClean="0">
                <a:latin typeface="Arial" pitchFamily="34" charset="0"/>
                <a:cs typeface="Arial" pitchFamily="34" charset="0"/>
              </a:rPr>
              <a:t>th</a:t>
            </a:r>
            <a:r>
              <a:rPr lang="en-US" sz="1200" b="1" u="sng" dirty="0" smtClean="0">
                <a:latin typeface="Arial" pitchFamily="34" charset="0"/>
                <a:cs typeface="Arial" pitchFamily="34" charset="0"/>
              </a:rPr>
              <a:t> JANUARY 2010 ,</a:t>
            </a:r>
            <a:r>
              <a:rPr lang="en-US" sz="1200" b="1" dirty="0" smtClean="0">
                <a:latin typeface="Arial" pitchFamily="34" charset="0"/>
                <a:cs typeface="Arial" pitchFamily="34" charset="0"/>
              </a:rPr>
              <a:t> </a:t>
            </a:r>
            <a:r>
              <a:rPr lang="en-US" sz="1200" b="1" u="sng" dirty="0" smtClean="0">
                <a:latin typeface="Arial" pitchFamily="34" charset="0"/>
                <a:cs typeface="Arial" pitchFamily="34" charset="0"/>
              </a:rPr>
              <a:t>Rev. 6, 20th September 2021 </a:t>
            </a:r>
            <a:endParaRPr lang="en-US" sz="1200" u="sng" dirty="0" smtClean="0">
              <a:latin typeface="Arial" pitchFamily="34" charset="0"/>
              <a:cs typeface="Arial" pitchFamily="34" charset="0"/>
            </a:endParaRPr>
          </a:p>
          <a:p>
            <a:pPr algn="ctr">
              <a:buNone/>
            </a:pPr>
            <a:endParaRPr lang="en-US" sz="2400" u="sng" dirty="0" smtClean="0">
              <a:latin typeface="Arial" pitchFamily="34" charset="0"/>
              <a:cs typeface="Arial" pitchFamily="34" charset="0"/>
            </a:endParaRPr>
          </a:p>
          <a:p>
            <a:pPr algn="ctr">
              <a:buNone/>
            </a:pPr>
            <a:endParaRPr lang="en-US" sz="2400" u="sng" dirty="0">
              <a:latin typeface="Arial" pitchFamily="34" charset="0"/>
              <a:cs typeface="Arial" pitchFamily="34" charset="0"/>
            </a:endParaRPr>
          </a:p>
        </p:txBody>
      </p:sp>
      <p:pic>
        <p:nvPicPr>
          <p:cNvPr id="5" name="Picture 4" descr="Terrain.PNG"/>
          <p:cNvPicPr>
            <a:picLocks noChangeAspect="1"/>
          </p:cNvPicPr>
          <p:nvPr/>
        </p:nvPicPr>
        <p:blipFill>
          <a:blip r:embed="rId2"/>
          <a:stretch>
            <a:fillRect/>
          </a:stretch>
        </p:blipFill>
        <p:spPr>
          <a:xfrm>
            <a:off x="0" y="2057400"/>
            <a:ext cx="9144000" cy="4800600"/>
          </a:xfrm>
          <a:prstGeom prst="rect">
            <a:avLst/>
          </a:prstGeom>
        </p:spPr>
      </p:pic>
      <p:sp>
        <p:nvSpPr>
          <p:cNvPr id="6" name="TextBox 5"/>
          <p:cNvSpPr txBox="1"/>
          <p:nvPr/>
        </p:nvSpPr>
        <p:spPr>
          <a:xfrm>
            <a:off x="304800" y="4114800"/>
            <a:ext cx="2438400" cy="738664"/>
          </a:xfrm>
          <a:prstGeom prst="rect">
            <a:avLst/>
          </a:prstGeom>
          <a:noFill/>
        </p:spPr>
        <p:txBody>
          <a:bodyPr wrap="square" rtlCol="0">
            <a:spAutoFit/>
          </a:bodyPr>
          <a:lstStyle/>
          <a:p>
            <a:r>
              <a:rPr lang="en-US" sz="1400" dirty="0" smtClean="0">
                <a:latin typeface="Arial" pitchFamily="34" charset="0"/>
                <a:cs typeface="Arial" pitchFamily="34" charset="0"/>
              </a:rPr>
              <a:t>Source: </a:t>
            </a:r>
            <a:r>
              <a:rPr lang="en-US" sz="1400" dirty="0" smtClean="0">
                <a:latin typeface="Arial" pitchFamily="34" charset="0"/>
                <a:cs typeface="Arial" pitchFamily="34" charset="0"/>
                <a:hlinkClick r:id="rId3"/>
              </a:rPr>
              <a:t>https://bhuvan.nrsc.gov.in/</a:t>
            </a:r>
            <a:endParaRPr lang="en-US" sz="1400" dirty="0" smtClean="0">
              <a:latin typeface="Arial" pitchFamily="34" charset="0"/>
              <a:cs typeface="Arial" pitchFamily="34" charset="0"/>
            </a:endParaRPr>
          </a:p>
          <a:p>
            <a:endParaRPr lang="en-US" sz="1400" dirty="0">
              <a:latin typeface="Arial" pitchFamily="34" charset="0"/>
              <a:cs typeface="Arial" pitchFamily="34" charset="0"/>
            </a:endParaRPr>
          </a:p>
        </p:txBody>
      </p:sp>
      <p:sp>
        <p:nvSpPr>
          <p:cNvPr id="8" name="Rectangle 7"/>
          <p:cNvSpPr/>
          <p:nvPr/>
        </p:nvSpPr>
        <p:spPr>
          <a:xfrm>
            <a:off x="533400" y="990600"/>
            <a:ext cx="8001000" cy="954107"/>
          </a:xfrm>
          <a:prstGeom prst="rect">
            <a:avLst/>
          </a:prstGeom>
        </p:spPr>
        <p:txBody>
          <a:bodyPr wrap="square">
            <a:spAutoFit/>
          </a:bodyPr>
          <a:lstStyle/>
          <a:p>
            <a:r>
              <a:rPr lang="en-US" sz="1400" b="1" i="1" dirty="0" smtClean="0">
                <a:latin typeface="Arial" pitchFamily="34" charset="0"/>
                <a:cs typeface="Arial" pitchFamily="34" charset="0"/>
              </a:rPr>
              <a:t>5.3.3.3 Terrain Data Sets </a:t>
            </a:r>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5.3.3.3.1 </a:t>
            </a:r>
            <a:r>
              <a:rPr lang="en-US" sz="1400" u="sng" dirty="0" smtClean="0">
                <a:latin typeface="Arial" pitchFamily="34" charset="0"/>
                <a:cs typeface="Arial" pitchFamily="34" charset="0"/>
              </a:rPr>
              <a:t>Terrain data sets shall contain the digital representation of the terrain surface in the form of continuous elevation values at all intersections (points) of a defined grid, referenced to common datum. </a:t>
            </a:r>
          </a:p>
        </p:txBody>
      </p:sp>
      <p:pic>
        <p:nvPicPr>
          <p:cNvPr id="7" name="Picture 2"/>
          <p:cNvPicPr>
            <a:picLocks noChangeAspect="1" noChangeArrowheads="1"/>
          </p:cNvPicPr>
          <p:nvPr/>
        </p:nvPicPr>
        <p:blipFill>
          <a:blip r:embed="rId4"/>
          <a:srcRect/>
          <a:stretch>
            <a:fillRect/>
          </a:stretch>
        </p:blipFill>
        <p:spPr bwMode="auto">
          <a:xfrm>
            <a:off x="7010400" y="6386144"/>
            <a:ext cx="2133600" cy="471856"/>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534400" cy="5105400"/>
          </a:xfrm>
        </p:spPr>
        <p:txBody>
          <a:bodyPr>
            <a:normAutofit/>
          </a:bodyPr>
          <a:lstStyle/>
          <a:p>
            <a:pPr>
              <a:spcBef>
                <a:spcPts val="0"/>
              </a:spcBef>
              <a:buFont typeface="+mj-lt"/>
              <a:buAutoNum type="arabicPeriod"/>
            </a:pPr>
            <a:r>
              <a:rPr lang="en-US" sz="1200" dirty="0" smtClean="0">
                <a:latin typeface="Arial" pitchFamily="34" charset="0"/>
                <a:cs typeface="Arial" pitchFamily="34" charset="0"/>
              </a:rPr>
              <a:t>A Digital Elevation Model (DEM) is a representation of the bare ground (bare earth) topographic surface of the Earth </a:t>
            </a:r>
            <a:r>
              <a:rPr lang="en-US" sz="1200" u="sng" dirty="0" smtClean="0">
                <a:latin typeface="Arial" pitchFamily="34" charset="0"/>
                <a:cs typeface="Arial" pitchFamily="34" charset="0"/>
              </a:rPr>
              <a:t>excluding trees, buildings, and any other surface objects. </a:t>
            </a:r>
          </a:p>
          <a:p>
            <a:pPr>
              <a:spcBef>
                <a:spcPts val="0"/>
              </a:spcBef>
              <a:buFont typeface="+mj-lt"/>
              <a:buAutoNum type="arabicPeriod"/>
            </a:pPr>
            <a:r>
              <a:rPr lang="en-US" sz="1200" dirty="0">
                <a:latin typeface="Arial" pitchFamily="34" charset="0"/>
                <a:cs typeface="Arial" pitchFamily="34" charset="0"/>
              </a:rPr>
              <a:t>Digital Elevation Models (DEMs) are raster files with elevation </a:t>
            </a:r>
            <a:r>
              <a:rPr lang="en-US" sz="1200" dirty="0" smtClean="0">
                <a:latin typeface="Arial" pitchFamily="34" charset="0"/>
                <a:cs typeface="Arial" pitchFamily="34" charset="0"/>
              </a:rPr>
              <a:t>data </a:t>
            </a:r>
            <a:r>
              <a:rPr lang="en-US" sz="1200" dirty="0">
                <a:latin typeface="Arial" pitchFamily="34" charset="0"/>
                <a:cs typeface="Arial" pitchFamily="34" charset="0"/>
              </a:rPr>
              <a:t>for each raster </a:t>
            </a:r>
            <a:r>
              <a:rPr lang="en-US" sz="1200" dirty="0" smtClean="0">
                <a:latin typeface="Arial" pitchFamily="34" charset="0"/>
                <a:cs typeface="Arial" pitchFamily="34" charset="0"/>
              </a:rPr>
              <a:t>cell.</a:t>
            </a:r>
          </a:p>
          <a:p>
            <a:pPr>
              <a:spcBef>
                <a:spcPts val="0"/>
              </a:spcBef>
              <a:buFont typeface="+mj-lt"/>
              <a:buAutoNum type="arabicPeriod"/>
            </a:pPr>
            <a:r>
              <a:rPr lang="en-US" sz="1200" dirty="0" smtClean="0">
                <a:latin typeface="Arial" pitchFamily="34" charset="0"/>
                <a:cs typeface="Arial" pitchFamily="34" charset="0"/>
              </a:rPr>
              <a:t>DEM can be produced by </a:t>
            </a:r>
            <a:r>
              <a:rPr lang="en-US" sz="1200" u="sng" dirty="0" smtClean="0">
                <a:latin typeface="Arial" pitchFamily="34" charset="0"/>
                <a:cs typeface="Arial" pitchFamily="34" charset="0"/>
              </a:rPr>
              <a:t>automatic DEM extraction from stereo satellite scenes such as </a:t>
            </a:r>
            <a:r>
              <a:rPr lang="en-IN" sz="1200" u="sng" dirty="0" smtClean="0">
                <a:latin typeface="Arial" pitchFamily="34" charset="0"/>
                <a:cs typeface="Arial" pitchFamily="34" charset="0"/>
              </a:rPr>
              <a:t>Cartosat-1 Stereo data of 2.5m resolution ( Each Scene covers 27.5km x27.5km) from NRSC.</a:t>
            </a:r>
          </a:p>
          <a:p>
            <a:pPr>
              <a:spcBef>
                <a:spcPts val="0"/>
              </a:spcBef>
              <a:buFont typeface="+mj-lt"/>
              <a:buAutoNum type="arabicPeriod"/>
            </a:pPr>
            <a:r>
              <a:rPr lang="en-IN" sz="1200" dirty="0" smtClean="0">
                <a:latin typeface="Arial" pitchFamily="34" charset="0"/>
                <a:cs typeface="Arial" pitchFamily="34" charset="0"/>
              </a:rPr>
              <a:t>Or off the shelf  </a:t>
            </a:r>
            <a:r>
              <a:rPr lang="en-IN" sz="1200" u="sng" dirty="0" err="1" smtClean="0">
                <a:latin typeface="Arial" pitchFamily="34" charset="0"/>
                <a:cs typeface="Arial" pitchFamily="34" charset="0"/>
              </a:rPr>
              <a:t>CartoDEM</a:t>
            </a:r>
            <a:r>
              <a:rPr lang="en-IN" sz="1200" u="sng" dirty="0" smtClean="0">
                <a:latin typeface="Arial" pitchFamily="34" charset="0"/>
                <a:cs typeface="Arial" pitchFamily="34" charset="0"/>
              </a:rPr>
              <a:t> data (10m contours) </a:t>
            </a:r>
            <a:r>
              <a:rPr lang="en-IN" sz="1200" dirty="0" smtClean="0">
                <a:latin typeface="Arial" pitchFamily="34" charset="0"/>
                <a:cs typeface="Arial" pitchFamily="34" charset="0"/>
              </a:rPr>
              <a:t>(Each scene covers 14km x 14 km) from NRSC.</a:t>
            </a:r>
            <a:endParaRPr lang="en-US" sz="1200" dirty="0" smtClean="0">
              <a:latin typeface="Arial" pitchFamily="34" charset="0"/>
              <a:cs typeface="Arial" pitchFamily="34" charset="0"/>
            </a:endParaRPr>
          </a:p>
          <a:p>
            <a:endParaRPr lang="en-US" sz="1400" dirty="0">
              <a:latin typeface="Arial" pitchFamily="34" charset="0"/>
              <a:cs typeface="Arial" pitchFamily="34" charset="0"/>
            </a:endParaRPr>
          </a:p>
        </p:txBody>
      </p:sp>
      <p:sp>
        <p:nvSpPr>
          <p:cNvPr id="4" name="TextBox 3"/>
          <p:cNvSpPr txBox="1"/>
          <p:nvPr/>
        </p:nvSpPr>
        <p:spPr>
          <a:xfrm>
            <a:off x="1447800" y="381000"/>
            <a:ext cx="5943600" cy="400110"/>
          </a:xfrm>
          <a:prstGeom prst="rect">
            <a:avLst/>
          </a:prstGeom>
          <a:noFill/>
        </p:spPr>
        <p:txBody>
          <a:bodyPr wrap="square" rtlCol="0">
            <a:spAutoFit/>
          </a:bodyPr>
          <a:lstStyle/>
          <a:p>
            <a:pPr algn="ctr"/>
            <a:r>
              <a:rPr lang="en-US" sz="2000" b="1" u="sng" dirty="0" smtClean="0">
                <a:latin typeface="Arial" pitchFamily="34" charset="0"/>
                <a:cs typeface="Arial" pitchFamily="34" charset="0"/>
              </a:rPr>
              <a:t>What  is DEM?</a:t>
            </a:r>
            <a:endParaRPr lang="en-US" sz="2000" b="1" u="sng" dirty="0">
              <a:latin typeface="Arial" pitchFamily="34" charset="0"/>
              <a:cs typeface="Arial" pitchFamily="34" charset="0"/>
            </a:endParaRPr>
          </a:p>
        </p:txBody>
      </p:sp>
      <p:pic>
        <p:nvPicPr>
          <p:cNvPr id="5" name="Picture 4" descr="DEM-representation-using-regular-grid.png"/>
          <p:cNvPicPr>
            <a:picLocks noChangeAspect="1"/>
          </p:cNvPicPr>
          <p:nvPr/>
        </p:nvPicPr>
        <p:blipFill>
          <a:blip r:embed="rId2"/>
          <a:stretch>
            <a:fillRect/>
          </a:stretch>
        </p:blipFill>
        <p:spPr>
          <a:xfrm>
            <a:off x="304800" y="2362200"/>
            <a:ext cx="5486400" cy="3429000"/>
          </a:xfrm>
          <a:prstGeom prst="rect">
            <a:avLst/>
          </a:prstGeom>
        </p:spPr>
      </p:pic>
      <p:sp>
        <p:nvSpPr>
          <p:cNvPr id="10242" name="AutoShape 2" descr="dem-DTM"/>
          <p:cNvSpPr>
            <a:spLocks noChangeAspect="1" noChangeArrowheads="1"/>
          </p:cNvSpPr>
          <p:nvPr/>
        </p:nvSpPr>
        <p:spPr bwMode="auto">
          <a:xfrm>
            <a:off x="155575" y="-852488"/>
            <a:ext cx="2743200" cy="17907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4" name="AutoShape 4" descr="dem-DTM"/>
          <p:cNvSpPr>
            <a:spLocks noChangeAspect="1" noChangeArrowheads="1"/>
          </p:cNvSpPr>
          <p:nvPr/>
        </p:nvSpPr>
        <p:spPr bwMode="auto">
          <a:xfrm>
            <a:off x="155575" y="-852488"/>
            <a:ext cx="2743200" cy="17907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6" name="AutoShape 6" descr="dem-DTM"/>
          <p:cNvSpPr>
            <a:spLocks noChangeAspect="1" noChangeArrowheads="1"/>
          </p:cNvSpPr>
          <p:nvPr/>
        </p:nvSpPr>
        <p:spPr bwMode="auto">
          <a:xfrm>
            <a:off x="155575" y="-852488"/>
            <a:ext cx="2743200" cy="17907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8" name="AutoShape 8" descr="dem-DTM"/>
          <p:cNvSpPr>
            <a:spLocks noChangeAspect="1" noChangeArrowheads="1"/>
          </p:cNvSpPr>
          <p:nvPr/>
        </p:nvSpPr>
        <p:spPr bwMode="auto">
          <a:xfrm>
            <a:off x="155575" y="-852488"/>
            <a:ext cx="2743200" cy="17907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49" name="Picture 9"/>
          <p:cNvPicPr>
            <a:picLocks noChangeAspect="1" noChangeArrowheads="1"/>
          </p:cNvPicPr>
          <p:nvPr/>
        </p:nvPicPr>
        <p:blipFill>
          <a:blip r:embed="rId3"/>
          <a:srcRect/>
          <a:stretch>
            <a:fillRect/>
          </a:stretch>
        </p:blipFill>
        <p:spPr bwMode="auto">
          <a:xfrm>
            <a:off x="5867400" y="3276600"/>
            <a:ext cx="2781300" cy="1838325"/>
          </a:xfrm>
          <a:prstGeom prst="rect">
            <a:avLst/>
          </a:prstGeom>
          <a:noFill/>
          <a:ln w="9525">
            <a:noFill/>
            <a:miter lim="800000"/>
            <a:headEnd/>
            <a:tailEnd/>
          </a:ln>
          <a:effectLst/>
        </p:spPr>
      </p:pic>
      <p:pic>
        <p:nvPicPr>
          <p:cNvPr id="10" name="Picture 2"/>
          <p:cNvPicPr>
            <a:picLocks noChangeAspect="1" noChangeArrowheads="1"/>
          </p:cNvPicPr>
          <p:nvPr/>
        </p:nvPicPr>
        <p:blipFill>
          <a:blip r:embed="rId4"/>
          <a:srcRect/>
          <a:stretch>
            <a:fillRect/>
          </a:stretch>
        </p:blipFill>
        <p:spPr bwMode="auto">
          <a:xfrm>
            <a:off x="7076670" y="6400800"/>
            <a:ext cx="2067330" cy="4572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EM_pilot area_VIDPver2.0.jpg"/>
          <p:cNvPicPr>
            <a:picLocks noChangeAspect="1"/>
          </p:cNvPicPr>
          <p:nvPr/>
        </p:nvPicPr>
        <p:blipFill>
          <a:blip r:embed="rId3"/>
          <a:stretch>
            <a:fillRect/>
          </a:stretch>
        </p:blipFill>
        <p:spPr>
          <a:xfrm>
            <a:off x="0" y="0"/>
            <a:ext cx="9144000" cy="6858000"/>
          </a:xfrm>
          <a:prstGeom prst="rect">
            <a:avLst/>
          </a:prstGeom>
        </p:spPr>
      </p:pic>
      <p:sp>
        <p:nvSpPr>
          <p:cNvPr id="6" name="TextBox 5"/>
          <p:cNvSpPr txBox="1"/>
          <p:nvPr/>
        </p:nvSpPr>
        <p:spPr>
          <a:xfrm>
            <a:off x="1066800" y="533400"/>
            <a:ext cx="7239000" cy="461665"/>
          </a:xfrm>
          <a:prstGeom prst="rect">
            <a:avLst/>
          </a:prstGeom>
          <a:noFill/>
        </p:spPr>
        <p:txBody>
          <a:bodyPr wrap="square" rtlCol="0">
            <a:spAutoFit/>
          </a:bodyPr>
          <a:lstStyle/>
          <a:p>
            <a:r>
              <a:rPr lang="en-US" sz="1200" u="sng" dirty="0" smtClean="0">
                <a:latin typeface="Arial" pitchFamily="34" charset="0"/>
                <a:cs typeface="Arial" pitchFamily="34" charset="0"/>
              </a:rPr>
              <a:t>A DEM can be represented as a raster (a grid of squares, also known as a height map when representing elevation) or as a vector-based triangular irregular network (TIN).</a:t>
            </a:r>
            <a:endParaRPr lang="en-US" sz="1200" u="sng" dirty="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000" u="sng" dirty="0" smtClean="0">
                <a:latin typeface="Arial" pitchFamily="34" charset="0"/>
                <a:cs typeface="Arial" pitchFamily="34" charset="0"/>
              </a:rPr>
              <a:t>What is a DSM?</a:t>
            </a:r>
            <a:endParaRPr lang="en-US" sz="2000" u="sng" dirty="0">
              <a:latin typeface="Arial" pitchFamily="34" charset="0"/>
              <a:cs typeface="Arial" pitchFamily="34" charset="0"/>
            </a:endParaRPr>
          </a:p>
        </p:txBody>
      </p:sp>
      <p:pic>
        <p:nvPicPr>
          <p:cNvPr id="4" name="Picture 4" descr="https://www.gisresources.com/wp-content/uploads/2013/09/DSM.jpg"/>
          <p:cNvPicPr>
            <a:picLocks noGrp="1" noChangeAspect="1" noChangeArrowheads="1"/>
          </p:cNvPicPr>
          <p:nvPr>
            <p:ph idx="1"/>
          </p:nvPr>
        </p:nvPicPr>
        <p:blipFill>
          <a:blip r:embed="rId2"/>
          <a:srcRect/>
          <a:stretch>
            <a:fillRect/>
          </a:stretch>
        </p:blipFill>
        <p:spPr bwMode="auto">
          <a:xfrm>
            <a:off x="1905000" y="1295400"/>
            <a:ext cx="4669277" cy="3048000"/>
          </a:xfrm>
          <a:prstGeom prst="rect">
            <a:avLst/>
          </a:prstGeom>
          <a:noFill/>
        </p:spPr>
      </p:pic>
      <p:sp>
        <p:nvSpPr>
          <p:cNvPr id="5" name="TextBox 4"/>
          <p:cNvSpPr txBox="1"/>
          <p:nvPr/>
        </p:nvSpPr>
        <p:spPr>
          <a:xfrm>
            <a:off x="838200" y="4724400"/>
            <a:ext cx="7315200" cy="830997"/>
          </a:xfrm>
          <a:prstGeom prst="rect">
            <a:avLst/>
          </a:prstGeom>
          <a:noFill/>
        </p:spPr>
        <p:txBody>
          <a:bodyPr wrap="square" rtlCol="0">
            <a:spAutoFit/>
          </a:bodyPr>
          <a:lstStyle/>
          <a:p>
            <a:r>
              <a:rPr lang="en-US" sz="1600" dirty="0" smtClean="0">
                <a:latin typeface="Arial" pitchFamily="34" charset="0"/>
                <a:cs typeface="Arial" pitchFamily="34" charset="0"/>
              </a:rPr>
              <a:t>Digital Surface Model (</a:t>
            </a:r>
            <a:r>
              <a:rPr lang="en-US" sz="1600" b="1" dirty="0" smtClean="0">
                <a:latin typeface="Arial" pitchFamily="34" charset="0"/>
                <a:cs typeface="Arial" pitchFamily="34" charset="0"/>
              </a:rPr>
              <a:t>DSM</a:t>
            </a:r>
            <a:r>
              <a:rPr lang="en-US" sz="1600" dirty="0" smtClean="0">
                <a:latin typeface="Arial" pitchFamily="34" charset="0"/>
                <a:cs typeface="Arial" pitchFamily="34" charset="0"/>
              </a:rPr>
              <a:t>) represents the MSL elevations of the reflective surfaces of trees, buildings, and other features elevated above the “Bare Earth”.</a:t>
            </a:r>
            <a:endParaRPr lang="en-US" sz="1600" dirty="0">
              <a:latin typeface="Arial" pitchFamily="34" charset="0"/>
              <a:cs typeface="Arial" pitchFamily="34" charset="0"/>
            </a:endParaRPr>
          </a:p>
        </p:txBody>
      </p:sp>
      <p:pic>
        <p:nvPicPr>
          <p:cNvPr id="6" name="Picture 2"/>
          <p:cNvPicPr>
            <a:picLocks noChangeAspect="1" noChangeArrowheads="1"/>
          </p:cNvPicPr>
          <p:nvPr/>
        </p:nvPicPr>
        <p:blipFill>
          <a:blip r:embed="rId3"/>
          <a:srcRect/>
          <a:stretch>
            <a:fillRect/>
          </a:stretch>
        </p:blipFill>
        <p:spPr bwMode="auto">
          <a:xfrm>
            <a:off x="7076670" y="6400800"/>
            <a:ext cx="2067330" cy="4572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685800"/>
          </a:xfrm>
        </p:spPr>
        <p:txBody>
          <a:bodyPr>
            <a:normAutofit fontScale="90000"/>
          </a:bodyPr>
          <a:lstStyle/>
          <a:p>
            <a:r>
              <a:rPr lang="en-US" sz="2400" u="sng" dirty="0" smtClean="0">
                <a:latin typeface="Arial" pitchFamily="34" charset="0"/>
                <a:cs typeface="Arial" pitchFamily="34" charset="0"/>
              </a:rPr>
              <a:t>Terrain data: Shall/Mandatory</a:t>
            </a:r>
            <a:r>
              <a:rPr lang="en-US" sz="2800" u="sng" dirty="0" smtClean="0">
                <a:latin typeface="Arial" pitchFamily="34" charset="0"/>
                <a:cs typeface="Arial" pitchFamily="34" charset="0"/>
              </a:rPr>
              <a:t/>
            </a:r>
            <a:br>
              <a:rPr lang="en-US" sz="2800" u="sng" dirty="0" smtClean="0">
                <a:latin typeface="Arial" pitchFamily="34" charset="0"/>
                <a:cs typeface="Arial" pitchFamily="34" charset="0"/>
              </a:rPr>
            </a:br>
            <a:r>
              <a:rPr lang="en-US" sz="1200" b="1" u="sng" dirty="0" smtClean="0">
                <a:latin typeface="Arial" pitchFamily="34" charset="0"/>
                <a:cs typeface="Arial" pitchFamily="34" charset="0"/>
              </a:rPr>
              <a:t>CIVIL AVIATION REQUIREMENTS SERIES I PART I </a:t>
            </a:r>
            <a:br>
              <a:rPr lang="en-US" sz="1200" b="1" u="sng" dirty="0" smtClean="0">
                <a:latin typeface="Arial" pitchFamily="34" charset="0"/>
                <a:cs typeface="Arial" pitchFamily="34" charset="0"/>
              </a:rPr>
            </a:br>
            <a:r>
              <a:rPr lang="en-US" sz="1200" b="1" u="sng" dirty="0" smtClean="0">
                <a:latin typeface="Arial" pitchFamily="34" charset="0"/>
                <a:cs typeface="Arial" pitchFamily="34" charset="0"/>
              </a:rPr>
              <a:t>SECTION 9 , 8</a:t>
            </a:r>
            <a:r>
              <a:rPr lang="en-US" sz="1200" b="1" u="sng" baseline="30000" dirty="0" smtClean="0">
                <a:latin typeface="Arial" pitchFamily="34" charset="0"/>
                <a:cs typeface="Arial" pitchFamily="34" charset="0"/>
              </a:rPr>
              <a:t>th</a:t>
            </a:r>
            <a:r>
              <a:rPr lang="en-US" sz="1200" b="1" u="sng" dirty="0" smtClean="0">
                <a:latin typeface="Arial" pitchFamily="34" charset="0"/>
                <a:cs typeface="Arial" pitchFamily="34" charset="0"/>
              </a:rPr>
              <a:t> JANUARY 2010 ,</a:t>
            </a:r>
            <a:r>
              <a:rPr lang="en-US" sz="1100" b="1" dirty="0" smtClean="0"/>
              <a:t> </a:t>
            </a:r>
            <a:r>
              <a:rPr lang="en-US" sz="1200" b="1" u="sng" dirty="0" smtClean="0">
                <a:latin typeface="Arial" pitchFamily="34" charset="0"/>
                <a:cs typeface="Arial" pitchFamily="34" charset="0"/>
              </a:rPr>
              <a:t>Rev. 6, 20th September 2021 </a:t>
            </a:r>
          </a:p>
        </p:txBody>
      </p:sp>
      <p:sp>
        <p:nvSpPr>
          <p:cNvPr id="3" name="Content Placeholder 2"/>
          <p:cNvSpPr>
            <a:spLocks noGrp="1"/>
          </p:cNvSpPr>
          <p:nvPr>
            <p:ph idx="1"/>
          </p:nvPr>
        </p:nvSpPr>
        <p:spPr>
          <a:xfrm>
            <a:off x="457200" y="1066800"/>
            <a:ext cx="8458200" cy="5257800"/>
          </a:xfrm>
        </p:spPr>
        <p:txBody>
          <a:bodyPr>
            <a:normAutofit/>
          </a:bodyPr>
          <a:lstStyle/>
          <a:p>
            <a:pPr marL="0" indent="0">
              <a:spcBef>
                <a:spcPts val="0"/>
              </a:spcBef>
              <a:buNone/>
            </a:pPr>
            <a:r>
              <a:rPr lang="en-US" sz="1400" u="sng" dirty="0" smtClean="0">
                <a:latin typeface="Arial" pitchFamily="34" charset="0"/>
                <a:cs typeface="Arial" pitchFamily="34" charset="0"/>
              </a:rPr>
              <a:t>Sec 5.3.3.2</a:t>
            </a:r>
            <a:r>
              <a:rPr lang="en-US" sz="1400" dirty="0" smtClean="0">
                <a:latin typeface="Arial" pitchFamily="34" charset="0"/>
                <a:cs typeface="Arial" pitchFamily="34" charset="0"/>
              </a:rPr>
              <a:t>: For aerodromes regularly used by international civil aviation, terrain data </a:t>
            </a:r>
            <a:r>
              <a:rPr lang="en-US" sz="1400" u="sng" dirty="0" smtClean="0">
                <a:latin typeface="Arial" pitchFamily="34" charset="0"/>
                <a:cs typeface="Arial" pitchFamily="34" charset="0"/>
              </a:rPr>
              <a:t>shall</a:t>
            </a:r>
            <a:r>
              <a:rPr lang="en-US" sz="1400" dirty="0" smtClean="0">
                <a:latin typeface="Arial" pitchFamily="34" charset="0"/>
                <a:cs typeface="Arial" pitchFamily="34" charset="0"/>
              </a:rPr>
              <a:t> be provided </a:t>
            </a:r>
          </a:p>
          <a:p>
            <a:pPr marL="0" indent="0">
              <a:spcBef>
                <a:spcPts val="0"/>
              </a:spcBef>
              <a:buNone/>
            </a:pPr>
            <a:endParaRPr lang="en-US" sz="1400" dirty="0" smtClean="0">
              <a:latin typeface="Arial" pitchFamily="34" charset="0"/>
              <a:cs typeface="Arial" pitchFamily="34" charset="0"/>
            </a:endParaRPr>
          </a:p>
          <a:p>
            <a:pPr marL="0" indent="0">
              <a:spcBef>
                <a:spcPts val="0"/>
              </a:spcBef>
              <a:buNone/>
            </a:pPr>
            <a:r>
              <a:rPr lang="en-US" sz="1400" dirty="0" smtClean="0">
                <a:latin typeface="Arial" pitchFamily="34" charset="0"/>
                <a:cs typeface="Arial" pitchFamily="34" charset="0"/>
              </a:rPr>
              <a:t>for :</a:t>
            </a:r>
          </a:p>
          <a:p>
            <a:r>
              <a:rPr lang="en-US" sz="1400" u="sng" dirty="0" smtClean="0">
                <a:latin typeface="Arial" pitchFamily="34" charset="0"/>
                <a:cs typeface="Arial" pitchFamily="34" charset="0"/>
              </a:rPr>
              <a:t>Area 1</a:t>
            </a:r>
          </a:p>
          <a:p>
            <a:r>
              <a:rPr lang="en-US" sz="1400" u="sng" dirty="0" smtClean="0">
                <a:latin typeface="Arial" pitchFamily="34" charset="0"/>
                <a:cs typeface="Arial" pitchFamily="34" charset="0"/>
              </a:rPr>
              <a:t>Area 2a</a:t>
            </a:r>
          </a:p>
          <a:p>
            <a:r>
              <a:rPr lang="en-US" sz="1400" u="sng" dirty="0" smtClean="0">
                <a:latin typeface="Arial" pitchFamily="34" charset="0"/>
                <a:cs typeface="Arial" pitchFamily="34" charset="0"/>
              </a:rPr>
              <a:t>Take-off flight path Area</a:t>
            </a:r>
          </a:p>
          <a:p>
            <a:r>
              <a:rPr lang="en-US" sz="1400" u="sng" dirty="0" smtClean="0">
                <a:latin typeface="Arial" pitchFamily="34" charset="0"/>
                <a:cs typeface="Arial" pitchFamily="34" charset="0"/>
              </a:rPr>
              <a:t>An area bounded by the lateral extents of the aerodrome obstacle limitation surfaces</a:t>
            </a:r>
            <a:r>
              <a:rPr lang="en-US" sz="1400" dirty="0" smtClean="0">
                <a:latin typeface="Arial" pitchFamily="34" charset="0"/>
                <a:cs typeface="Arial" pitchFamily="34" charset="0"/>
              </a:rPr>
              <a:t>. </a:t>
            </a:r>
          </a:p>
          <a:p>
            <a:endParaRPr lang="en-US" sz="1400" dirty="0" smtClean="0">
              <a:latin typeface="Arial" pitchFamily="34" charset="0"/>
              <a:cs typeface="Arial" pitchFamily="34" charset="0"/>
            </a:endParaRPr>
          </a:p>
          <a:p>
            <a:pPr marL="0" indent="0">
              <a:lnSpc>
                <a:spcPct val="110000"/>
              </a:lnSpc>
              <a:spcBef>
                <a:spcPts val="0"/>
              </a:spcBef>
              <a:buNone/>
            </a:pPr>
            <a:r>
              <a:rPr lang="en-US" sz="1400" u="sng" dirty="0" smtClean="0">
                <a:latin typeface="Arial" pitchFamily="34" charset="0"/>
                <a:cs typeface="Arial" pitchFamily="34" charset="0"/>
              </a:rPr>
              <a:t>Sec 5.3.3.3.7</a:t>
            </a:r>
            <a:r>
              <a:rPr lang="en-US" sz="1400" dirty="0" smtClean="0">
                <a:latin typeface="Arial" pitchFamily="34" charset="0"/>
                <a:cs typeface="Arial" pitchFamily="34" charset="0"/>
              </a:rPr>
              <a:t>: For aerodromes regularly used by international civil aviation, terrain data </a:t>
            </a:r>
            <a:r>
              <a:rPr lang="en-US" sz="1400" u="sng" dirty="0" smtClean="0">
                <a:latin typeface="Arial" pitchFamily="34" charset="0"/>
                <a:cs typeface="Arial" pitchFamily="34" charset="0"/>
              </a:rPr>
              <a:t>shall</a:t>
            </a:r>
            <a:r>
              <a:rPr lang="en-US" sz="1400" dirty="0" smtClean="0">
                <a:latin typeface="Arial" pitchFamily="34" charset="0"/>
                <a:cs typeface="Arial" pitchFamily="34" charset="0"/>
              </a:rPr>
              <a:t> be provided for </a:t>
            </a:r>
            <a:r>
              <a:rPr lang="en-US" sz="1400" b="1" u="sng" dirty="0" smtClean="0">
                <a:latin typeface="Arial" pitchFamily="34" charset="0"/>
                <a:cs typeface="Arial" pitchFamily="34" charset="0"/>
              </a:rPr>
              <a:t>Area 4</a:t>
            </a:r>
            <a:r>
              <a:rPr lang="en-US" sz="1400" dirty="0" smtClean="0">
                <a:latin typeface="Arial" pitchFamily="34" charset="0"/>
                <a:cs typeface="Arial" pitchFamily="34" charset="0"/>
              </a:rPr>
              <a:t>, for all runways where precision approach category II or III operations have been established and where detailed terrain information is required by operators to enable them to assess the effect of terrain on decision height determination by use of radio altimeters. </a:t>
            </a:r>
          </a:p>
          <a:p>
            <a:pPr marL="0" indent="0">
              <a:spcBef>
                <a:spcPts val="0"/>
              </a:spcBef>
              <a:buNone/>
            </a:pPr>
            <a:endParaRPr lang="en-US" sz="1400" dirty="0" smtClean="0">
              <a:latin typeface="Arial" pitchFamily="34" charset="0"/>
              <a:cs typeface="Arial" pitchFamily="34" charset="0"/>
            </a:endParaRPr>
          </a:p>
          <a:p>
            <a:pPr marL="0" indent="0">
              <a:spcBef>
                <a:spcPts val="0"/>
              </a:spcBef>
              <a:buNone/>
            </a:pPr>
            <a:r>
              <a:rPr lang="en-US" sz="1400" dirty="0" smtClean="0">
                <a:latin typeface="Arial" pitchFamily="34" charset="0"/>
                <a:cs typeface="Arial" pitchFamily="34" charset="0"/>
              </a:rPr>
              <a:t>[</a:t>
            </a:r>
            <a:r>
              <a:rPr lang="en-US" sz="1200" dirty="0" smtClean="0">
                <a:latin typeface="Arial" pitchFamily="34" charset="0"/>
                <a:cs typeface="Arial" pitchFamily="34" charset="0"/>
              </a:rPr>
              <a:t>Sets of electronic terrain data </a:t>
            </a:r>
            <a:r>
              <a:rPr lang="en-US" sz="1200" u="sng" dirty="0" smtClean="0">
                <a:latin typeface="Arial" pitchFamily="34" charset="0"/>
                <a:cs typeface="Arial" pitchFamily="34" charset="0"/>
              </a:rPr>
              <a:t>shall</a:t>
            </a:r>
            <a:r>
              <a:rPr lang="en-US" sz="1200" dirty="0" smtClean="0">
                <a:latin typeface="Arial" pitchFamily="34" charset="0"/>
                <a:cs typeface="Arial" pitchFamily="34" charset="0"/>
              </a:rPr>
              <a:t> include spatial ( </a:t>
            </a:r>
            <a:r>
              <a:rPr lang="en-US" sz="1200" b="1" u="sng" dirty="0" smtClean="0">
                <a:latin typeface="Arial" pitchFamily="34" charset="0"/>
                <a:cs typeface="Arial" pitchFamily="34" charset="0"/>
              </a:rPr>
              <a:t>position and elevation</a:t>
            </a:r>
            <a:r>
              <a:rPr lang="en-US" sz="1200" dirty="0" smtClean="0">
                <a:latin typeface="Arial" pitchFamily="34" charset="0"/>
                <a:cs typeface="Arial" pitchFamily="34" charset="0"/>
              </a:rPr>
              <a:t>), thematic and temporal aspects for the surface of the Earth containing naturally occurring features such as mountains, hills, ridges, valleys, bodies of water, permanent ice and snow, excluding obstacles. This shall represent the continuous surface that exists at the bare earth, the top of the canopy or something in between, also known as the ‘first reflective surface’.]</a:t>
            </a:r>
          </a:p>
          <a:p>
            <a:pPr>
              <a:buNone/>
            </a:pPr>
            <a:endParaRPr lang="en-US" sz="1400" u="sng" dirty="0" smtClean="0">
              <a:latin typeface="Arial" pitchFamily="34" charset="0"/>
              <a:cs typeface="Arial" pitchFamily="34" charset="0"/>
            </a:endParaRPr>
          </a:p>
          <a:p>
            <a:pPr>
              <a:buNone/>
            </a:pPr>
            <a:r>
              <a:rPr lang="en-US" sz="1400" u="sng" dirty="0" smtClean="0">
                <a:latin typeface="Arial" pitchFamily="34" charset="0"/>
                <a:cs typeface="Arial" pitchFamily="34" charset="0"/>
              </a:rPr>
              <a:t>Terrain features attributes: Table A 6-1</a:t>
            </a:r>
            <a:endParaRPr lang="en-US" sz="1400" u="sng" dirty="0">
              <a:latin typeface="Arial" pitchFamily="34" charset="0"/>
              <a:cs typeface="Arial" pitchFamily="34" charset="0"/>
            </a:endParaRPr>
          </a:p>
        </p:txBody>
      </p:sp>
      <p:pic>
        <p:nvPicPr>
          <p:cNvPr id="4" name="Picture 2"/>
          <p:cNvPicPr>
            <a:picLocks noChangeAspect="1" noChangeArrowheads="1"/>
          </p:cNvPicPr>
          <p:nvPr/>
        </p:nvPicPr>
        <p:blipFill>
          <a:blip r:embed="rId2"/>
          <a:srcRect/>
          <a:stretch>
            <a:fillRect/>
          </a:stretch>
        </p:blipFill>
        <p:spPr bwMode="auto">
          <a:xfrm>
            <a:off x="7076670" y="6400800"/>
            <a:ext cx="2067330" cy="45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981200" y="838200"/>
          <a:ext cx="4952998" cy="5486070"/>
        </p:xfrm>
        <a:graphic>
          <a:graphicData uri="http://schemas.openxmlformats.org/drawingml/2006/table">
            <a:tbl>
              <a:tblPr/>
              <a:tblGrid>
                <a:gridCol w="978370"/>
                <a:gridCol w="978370"/>
                <a:gridCol w="978370"/>
                <a:gridCol w="2017888"/>
              </a:tblGrid>
              <a:tr h="182869">
                <a:tc gridSpan="4">
                  <a:txBody>
                    <a:bodyPr/>
                    <a:lstStyle/>
                    <a:p>
                      <a:pPr algn="ctr" fontAlgn="b"/>
                      <a:r>
                        <a:rPr lang="en-US" sz="1000" b="1" i="0" u="sng" strike="noStrike" dirty="0">
                          <a:solidFill>
                            <a:srgbClr val="000000"/>
                          </a:solidFill>
                          <a:latin typeface="Arial"/>
                        </a:rPr>
                        <a:t>TERRAIN </a:t>
                      </a:r>
                      <a:r>
                        <a:rPr lang="en-US" sz="1000" b="1" i="0" u="sng" strike="noStrike" dirty="0" smtClean="0">
                          <a:solidFill>
                            <a:srgbClr val="000000"/>
                          </a:solidFill>
                          <a:latin typeface="Arial"/>
                        </a:rPr>
                        <a:t>ATTRIBUTES</a:t>
                      </a:r>
                      <a:endParaRPr lang="en-US" sz="1000" b="1" i="0" u="sng" strike="noStrike" dirty="0">
                        <a:solidFill>
                          <a:srgbClr val="000000"/>
                        </a:solidFill>
                        <a:latin typeface="Arial"/>
                      </a:endParaRPr>
                    </a:p>
                  </a:txBody>
                  <a:tcPr marL="6762" marR="6762" marT="67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182869">
                <a:tc gridSpan="4">
                  <a:txBody>
                    <a:bodyPr/>
                    <a:lstStyle/>
                    <a:p>
                      <a:pPr algn="ctr" fontAlgn="b"/>
                      <a:r>
                        <a:rPr lang="en-US" sz="1000" b="1" i="0" u="none" strike="noStrike" dirty="0" smtClean="0">
                          <a:solidFill>
                            <a:srgbClr val="000000"/>
                          </a:solidFill>
                          <a:latin typeface="Arial"/>
                        </a:rPr>
                        <a:t>Appendix 6</a:t>
                      </a:r>
                      <a:endParaRPr lang="en-US" sz="1000" b="1" i="0" u="none" strike="noStrike" dirty="0">
                        <a:solidFill>
                          <a:srgbClr val="000000"/>
                        </a:solidFill>
                        <a:latin typeface="Arial"/>
                      </a:endParaRPr>
                    </a:p>
                  </a:txBody>
                  <a:tcPr marL="6762" marR="6762" marT="67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182869">
                <a:tc>
                  <a:txBody>
                    <a:bodyPr/>
                    <a:lstStyle/>
                    <a:p>
                      <a:pPr algn="l" fontAlgn="b"/>
                      <a:r>
                        <a:rPr lang="en-US" sz="1000" b="0" i="0" u="none" strike="noStrike">
                          <a:solidFill>
                            <a:srgbClr val="000000"/>
                          </a:solidFill>
                          <a:latin typeface="Arial"/>
                        </a:rPr>
                        <a:t> </a:t>
                      </a:r>
                    </a:p>
                  </a:txBody>
                  <a:tcPr marL="6762" marR="6762" marT="676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dirty="0">
                        <a:solidFill>
                          <a:srgbClr val="000000"/>
                        </a:solidFill>
                        <a:latin typeface="Arial"/>
                      </a:endParaRPr>
                    </a:p>
                  </a:txBody>
                  <a:tcPr marL="6762" marR="6762" marT="6762" marB="0" anchor="b">
                    <a:lnL>
                      <a:noFill/>
                    </a:lnL>
                    <a:lnR>
                      <a:noFill/>
                    </a:lnR>
                    <a:lnT>
                      <a:noFill/>
                    </a:lnT>
                    <a:lnB>
                      <a:noFill/>
                    </a:lnB>
                  </a:tcPr>
                </a:tc>
                <a:tc>
                  <a:txBody>
                    <a:bodyPr/>
                    <a:lstStyle/>
                    <a:p>
                      <a:pPr algn="l" fontAlgn="b"/>
                      <a:endParaRPr lang="en-US" sz="1000" b="0" i="0" u="none" strike="noStrike" dirty="0">
                        <a:solidFill>
                          <a:srgbClr val="000000"/>
                        </a:solidFill>
                        <a:latin typeface="Arial"/>
                      </a:endParaRPr>
                    </a:p>
                  </a:txBody>
                  <a:tcPr marL="6762" marR="6762" marT="6762" marB="0" anchor="b">
                    <a:lnL>
                      <a:noFill/>
                    </a:lnL>
                    <a:lnR>
                      <a:noFill/>
                    </a:lnR>
                    <a:lnT>
                      <a:noFill/>
                    </a:lnT>
                    <a:lnB>
                      <a:noFill/>
                    </a:lnB>
                  </a:tcPr>
                </a:tc>
                <a:tc>
                  <a:txBody>
                    <a:bodyPr/>
                    <a:lstStyle/>
                    <a:p>
                      <a:pPr algn="l" fontAlgn="b"/>
                      <a:r>
                        <a:rPr lang="en-US" sz="1000" b="0" i="0" u="none" strike="noStrike">
                          <a:solidFill>
                            <a:srgbClr val="000000"/>
                          </a:solidFill>
                          <a:latin typeface="Arial"/>
                        </a:rPr>
                        <a:t> </a:t>
                      </a:r>
                    </a:p>
                  </a:txBody>
                  <a:tcPr marL="6762" marR="6762" marT="6762" marB="0" anchor="b">
                    <a:lnL>
                      <a:noFill/>
                    </a:lnL>
                    <a:lnR w="12700" cap="flat" cmpd="sng" algn="ctr">
                      <a:solidFill>
                        <a:srgbClr val="000000"/>
                      </a:solidFill>
                      <a:prstDash val="solid"/>
                      <a:round/>
                      <a:headEnd type="none" w="med" len="med"/>
                      <a:tailEnd type="none" w="med" len="med"/>
                    </a:lnR>
                    <a:lnT>
                      <a:noFill/>
                    </a:lnT>
                    <a:lnB>
                      <a:noFill/>
                    </a:lnB>
                  </a:tcPr>
                </a:tc>
              </a:tr>
              <a:tr h="182869">
                <a:tc gridSpan="4">
                  <a:txBody>
                    <a:bodyPr/>
                    <a:lstStyle/>
                    <a:p>
                      <a:pPr algn="ctr" fontAlgn="b"/>
                      <a:r>
                        <a:rPr lang="en-US" sz="1000" b="1" i="0" u="sng" strike="noStrike" dirty="0">
                          <a:solidFill>
                            <a:srgbClr val="000000"/>
                          </a:solidFill>
                          <a:latin typeface="Arial"/>
                        </a:rPr>
                        <a:t>Table A6-1. Terrain attributes</a:t>
                      </a:r>
                    </a:p>
                  </a:txBody>
                  <a:tcPr marL="6762" marR="6762" marT="67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182869">
                <a:tc>
                  <a:txBody>
                    <a:bodyPr/>
                    <a:lstStyle/>
                    <a:p>
                      <a:pPr algn="l" fontAlgn="b"/>
                      <a:r>
                        <a:rPr lang="en-US" sz="1000" b="0" i="0" u="none" strike="noStrike">
                          <a:solidFill>
                            <a:srgbClr val="000000"/>
                          </a:solidFill>
                          <a:latin typeface="Arial"/>
                        </a:rPr>
                        <a:t> </a:t>
                      </a:r>
                    </a:p>
                  </a:txBody>
                  <a:tcPr marL="6762" marR="6762" marT="676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latin typeface="Arial"/>
                      </a:endParaRPr>
                    </a:p>
                  </a:txBody>
                  <a:tcPr marL="6762" marR="6762" marT="6762" marB="0" anchor="b">
                    <a:lnL>
                      <a:noFill/>
                    </a:lnL>
                    <a:lnR>
                      <a:noFill/>
                    </a:lnR>
                    <a:lnT>
                      <a:noFill/>
                    </a:lnT>
                    <a:lnB>
                      <a:noFill/>
                    </a:lnB>
                  </a:tcPr>
                </a:tc>
                <a:tc>
                  <a:txBody>
                    <a:bodyPr/>
                    <a:lstStyle/>
                    <a:p>
                      <a:pPr algn="l" fontAlgn="b"/>
                      <a:endParaRPr lang="en-US" sz="1000" b="0" i="0" u="none" strike="noStrike" dirty="0">
                        <a:solidFill>
                          <a:srgbClr val="000000"/>
                        </a:solidFill>
                        <a:latin typeface="Arial"/>
                      </a:endParaRPr>
                    </a:p>
                  </a:txBody>
                  <a:tcPr marL="6762" marR="6762" marT="6762" marB="0" anchor="b">
                    <a:lnL>
                      <a:noFill/>
                    </a:lnL>
                    <a:lnR>
                      <a:noFill/>
                    </a:lnR>
                    <a:lnT>
                      <a:noFill/>
                    </a:lnT>
                    <a:lnB>
                      <a:noFill/>
                    </a:lnB>
                  </a:tcPr>
                </a:tc>
                <a:tc>
                  <a:txBody>
                    <a:bodyPr/>
                    <a:lstStyle/>
                    <a:p>
                      <a:pPr algn="l" fontAlgn="b"/>
                      <a:r>
                        <a:rPr lang="en-US" sz="1000" b="0" i="0" u="none" strike="noStrike">
                          <a:solidFill>
                            <a:srgbClr val="000000"/>
                          </a:solidFill>
                          <a:latin typeface="Arial"/>
                        </a:rPr>
                        <a:t> </a:t>
                      </a:r>
                    </a:p>
                  </a:txBody>
                  <a:tcPr marL="6762" marR="6762" marT="6762" marB="0" anchor="b">
                    <a:lnL>
                      <a:noFill/>
                    </a:lnL>
                    <a:lnR w="12700" cap="flat" cmpd="sng" algn="ctr">
                      <a:solidFill>
                        <a:srgbClr val="000000"/>
                      </a:solidFill>
                      <a:prstDash val="solid"/>
                      <a:round/>
                      <a:headEnd type="none" w="med" len="med"/>
                      <a:tailEnd type="none" w="med" len="med"/>
                    </a:lnR>
                    <a:lnT>
                      <a:noFill/>
                    </a:lnT>
                    <a:lnB>
                      <a:noFill/>
                    </a:lnB>
                  </a:tcPr>
                </a:tc>
              </a:tr>
              <a:tr h="182869">
                <a:tc gridSpan="2">
                  <a:txBody>
                    <a:bodyPr/>
                    <a:lstStyle/>
                    <a:p>
                      <a:pPr algn="l" fontAlgn="b"/>
                      <a:r>
                        <a:rPr lang="en-US" sz="1000" b="1" i="0" u="none" strike="noStrike">
                          <a:solidFill>
                            <a:srgbClr val="000000"/>
                          </a:solidFill>
                          <a:latin typeface="Arial"/>
                        </a:rPr>
                        <a:t>Terrain attribute </a:t>
                      </a:r>
                    </a:p>
                  </a:txBody>
                  <a:tcPr marL="6762" marR="6762" marT="6762"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1000" b="0" i="0" u="none" strike="noStrike" dirty="0">
                        <a:solidFill>
                          <a:srgbClr val="000000"/>
                        </a:solidFill>
                        <a:latin typeface="Arial"/>
                      </a:endParaRPr>
                    </a:p>
                  </a:txBody>
                  <a:tcPr marL="6762" marR="6762" marT="6762" marB="0" anchor="b">
                    <a:lnL>
                      <a:noFill/>
                    </a:lnL>
                    <a:lnR>
                      <a:noFill/>
                    </a:lnR>
                    <a:lnT>
                      <a:noFill/>
                    </a:lnT>
                    <a:lnB>
                      <a:noFill/>
                    </a:lnB>
                  </a:tcPr>
                </a:tc>
                <a:tc>
                  <a:txBody>
                    <a:bodyPr/>
                    <a:lstStyle/>
                    <a:p>
                      <a:pPr algn="l" fontAlgn="b"/>
                      <a:r>
                        <a:rPr lang="en-US" sz="1000" b="1" i="0" u="none" strike="noStrike">
                          <a:solidFill>
                            <a:srgbClr val="000000"/>
                          </a:solidFill>
                          <a:latin typeface="Arial"/>
                        </a:rPr>
                        <a:t>Mandatory/Optional</a:t>
                      </a:r>
                    </a:p>
                  </a:txBody>
                  <a:tcPr marL="6762" marR="6762" marT="6762" marB="0" anchor="b">
                    <a:lnL>
                      <a:noFill/>
                    </a:lnL>
                    <a:lnR w="12700" cap="flat" cmpd="sng" algn="ctr">
                      <a:solidFill>
                        <a:srgbClr val="000000"/>
                      </a:solidFill>
                      <a:prstDash val="solid"/>
                      <a:round/>
                      <a:headEnd type="none" w="med" len="med"/>
                      <a:tailEnd type="none" w="med" len="med"/>
                    </a:lnR>
                    <a:lnT>
                      <a:noFill/>
                    </a:lnT>
                    <a:lnB>
                      <a:noFill/>
                    </a:lnB>
                  </a:tcPr>
                </a:tc>
              </a:tr>
              <a:tr h="182869">
                <a:tc>
                  <a:txBody>
                    <a:bodyPr/>
                    <a:lstStyle/>
                    <a:p>
                      <a:pPr algn="l" fontAlgn="b"/>
                      <a:r>
                        <a:rPr lang="en-US" sz="1000" b="0" i="0" u="none" strike="noStrike">
                          <a:solidFill>
                            <a:srgbClr val="000000"/>
                          </a:solidFill>
                          <a:latin typeface="Arial"/>
                        </a:rPr>
                        <a:t> </a:t>
                      </a:r>
                    </a:p>
                  </a:txBody>
                  <a:tcPr marL="6762" marR="6762" marT="676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latin typeface="Arial"/>
                      </a:endParaRPr>
                    </a:p>
                  </a:txBody>
                  <a:tcPr marL="6762" marR="6762" marT="6762" marB="0" anchor="b">
                    <a:lnL>
                      <a:noFill/>
                    </a:lnL>
                    <a:lnR>
                      <a:noFill/>
                    </a:lnR>
                    <a:lnT>
                      <a:noFill/>
                    </a:lnT>
                    <a:lnB>
                      <a:noFill/>
                    </a:lnB>
                  </a:tcPr>
                </a:tc>
                <a:tc>
                  <a:txBody>
                    <a:bodyPr/>
                    <a:lstStyle/>
                    <a:p>
                      <a:pPr algn="l" fontAlgn="b"/>
                      <a:endParaRPr lang="en-US" sz="1000" b="0" i="0" u="none" strike="noStrike" dirty="0">
                        <a:solidFill>
                          <a:srgbClr val="000000"/>
                        </a:solidFill>
                        <a:latin typeface="Arial"/>
                      </a:endParaRPr>
                    </a:p>
                  </a:txBody>
                  <a:tcPr marL="6762" marR="6762" marT="6762" marB="0" anchor="b">
                    <a:lnL>
                      <a:noFill/>
                    </a:lnL>
                    <a:lnR>
                      <a:noFill/>
                    </a:lnR>
                    <a:lnT>
                      <a:noFill/>
                    </a:lnT>
                    <a:lnB>
                      <a:noFill/>
                    </a:lnB>
                  </a:tcPr>
                </a:tc>
                <a:tc>
                  <a:txBody>
                    <a:bodyPr/>
                    <a:lstStyle/>
                    <a:p>
                      <a:pPr algn="l" fontAlgn="b"/>
                      <a:r>
                        <a:rPr lang="en-US" sz="1000" b="0" i="0" u="none" strike="noStrike">
                          <a:solidFill>
                            <a:srgbClr val="000000"/>
                          </a:solidFill>
                          <a:latin typeface="Arial"/>
                        </a:rPr>
                        <a:t> </a:t>
                      </a:r>
                    </a:p>
                  </a:txBody>
                  <a:tcPr marL="6762" marR="6762" marT="6762" marB="0" anchor="b">
                    <a:lnL>
                      <a:noFill/>
                    </a:lnL>
                    <a:lnR w="12700" cap="flat" cmpd="sng" algn="ctr">
                      <a:solidFill>
                        <a:srgbClr val="000000"/>
                      </a:solidFill>
                      <a:prstDash val="solid"/>
                      <a:round/>
                      <a:headEnd type="none" w="med" len="med"/>
                      <a:tailEnd type="none" w="med" len="med"/>
                    </a:lnR>
                    <a:lnT>
                      <a:noFill/>
                    </a:lnT>
                    <a:lnB>
                      <a:noFill/>
                    </a:lnB>
                  </a:tcPr>
                </a:tc>
              </a:tr>
              <a:tr h="182869">
                <a:tc gridSpan="2">
                  <a:txBody>
                    <a:bodyPr/>
                    <a:lstStyle/>
                    <a:p>
                      <a:pPr algn="l" fontAlgn="b"/>
                      <a:r>
                        <a:rPr lang="en-US" sz="1000" b="0" i="0" u="none" strike="noStrike">
                          <a:solidFill>
                            <a:srgbClr val="000000"/>
                          </a:solidFill>
                          <a:latin typeface="Arial"/>
                        </a:rPr>
                        <a:t>Area of coverage </a:t>
                      </a:r>
                    </a:p>
                  </a:txBody>
                  <a:tcPr marL="6762" marR="6762" marT="6762"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1000" b="0" i="0" u="none" strike="noStrike" dirty="0">
                        <a:solidFill>
                          <a:srgbClr val="000000"/>
                        </a:solidFill>
                        <a:latin typeface="Arial"/>
                      </a:endParaRPr>
                    </a:p>
                  </a:txBody>
                  <a:tcPr marL="6762" marR="6762" marT="6762" marB="0" anchor="b">
                    <a:lnL>
                      <a:noFill/>
                    </a:lnL>
                    <a:lnR>
                      <a:noFill/>
                    </a:lnR>
                    <a:lnT>
                      <a:noFill/>
                    </a:lnT>
                    <a:lnB>
                      <a:noFill/>
                    </a:lnB>
                  </a:tcPr>
                </a:tc>
                <a:tc>
                  <a:txBody>
                    <a:bodyPr/>
                    <a:lstStyle/>
                    <a:p>
                      <a:pPr algn="ctr" fontAlgn="b"/>
                      <a:r>
                        <a:rPr lang="en-US" sz="1000" b="0" i="0" u="none" strike="noStrike">
                          <a:solidFill>
                            <a:srgbClr val="000000"/>
                          </a:solidFill>
                          <a:latin typeface="Arial"/>
                        </a:rPr>
                        <a:t>Mandatory</a:t>
                      </a:r>
                    </a:p>
                  </a:txBody>
                  <a:tcPr marL="6762" marR="6762" marT="6762" marB="0" anchor="b">
                    <a:lnL>
                      <a:noFill/>
                    </a:lnL>
                    <a:lnR w="12700" cap="flat" cmpd="sng" algn="ctr">
                      <a:solidFill>
                        <a:srgbClr val="000000"/>
                      </a:solidFill>
                      <a:prstDash val="solid"/>
                      <a:round/>
                      <a:headEnd type="none" w="med" len="med"/>
                      <a:tailEnd type="none" w="med" len="med"/>
                    </a:lnR>
                    <a:lnT>
                      <a:noFill/>
                    </a:lnT>
                    <a:lnB>
                      <a:noFill/>
                    </a:lnB>
                  </a:tcPr>
                </a:tc>
              </a:tr>
              <a:tr h="182869">
                <a:tc gridSpan="3">
                  <a:txBody>
                    <a:bodyPr/>
                    <a:lstStyle/>
                    <a:p>
                      <a:pPr algn="l" fontAlgn="b"/>
                      <a:r>
                        <a:rPr lang="en-US" sz="1000" b="0" i="0" u="none" strike="noStrike" dirty="0">
                          <a:solidFill>
                            <a:srgbClr val="000000"/>
                          </a:solidFill>
                          <a:latin typeface="Arial"/>
                        </a:rPr>
                        <a:t>Data originator identifier </a:t>
                      </a:r>
                    </a:p>
                  </a:txBody>
                  <a:tcPr marL="6762" marR="6762" marT="6762"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1000" b="0" i="0" u="none" strike="noStrike">
                          <a:solidFill>
                            <a:srgbClr val="000000"/>
                          </a:solidFill>
                          <a:latin typeface="Arial"/>
                        </a:rPr>
                        <a:t>Mandatory</a:t>
                      </a:r>
                    </a:p>
                  </a:txBody>
                  <a:tcPr marL="6762" marR="6762" marT="6762" marB="0" anchor="b">
                    <a:lnL>
                      <a:noFill/>
                    </a:lnL>
                    <a:lnR w="12700" cap="flat" cmpd="sng" algn="ctr">
                      <a:solidFill>
                        <a:srgbClr val="000000"/>
                      </a:solidFill>
                      <a:prstDash val="solid"/>
                      <a:round/>
                      <a:headEnd type="none" w="med" len="med"/>
                      <a:tailEnd type="none" w="med" len="med"/>
                    </a:lnR>
                    <a:lnT>
                      <a:noFill/>
                    </a:lnT>
                    <a:lnB>
                      <a:noFill/>
                    </a:lnB>
                  </a:tcPr>
                </a:tc>
              </a:tr>
              <a:tr h="182869">
                <a:tc gridSpan="3">
                  <a:txBody>
                    <a:bodyPr/>
                    <a:lstStyle/>
                    <a:p>
                      <a:pPr algn="l" fontAlgn="b"/>
                      <a:r>
                        <a:rPr lang="en-US" sz="1000" b="0" i="0" u="none" strike="noStrike" dirty="0">
                          <a:solidFill>
                            <a:srgbClr val="000000"/>
                          </a:solidFill>
                          <a:latin typeface="Arial"/>
                        </a:rPr>
                        <a:t>Data source identifier </a:t>
                      </a:r>
                    </a:p>
                  </a:txBody>
                  <a:tcPr marL="6762" marR="6762" marT="6762"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1000" b="0" i="0" u="none" strike="noStrike">
                          <a:solidFill>
                            <a:srgbClr val="000000"/>
                          </a:solidFill>
                          <a:latin typeface="Arial"/>
                        </a:rPr>
                        <a:t>Mandatory</a:t>
                      </a:r>
                    </a:p>
                  </a:txBody>
                  <a:tcPr marL="6762" marR="6762" marT="6762" marB="0" anchor="b">
                    <a:lnL>
                      <a:noFill/>
                    </a:lnL>
                    <a:lnR w="12700" cap="flat" cmpd="sng" algn="ctr">
                      <a:solidFill>
                        <a:srgbClr val="000000"/>
                      </a:solidFill>
                      <a:prstDash val="solid"/>
                      <a:round/>
                      <a:headEnd type="none" w="med" len="med"/>
                      <a:tailEnd type="none" w="med" len="med"/>
                    </a:lnR>
                    <a:lnT>
                      <a:noFill/>
                    </a:lnT>
                    <a:lnB>
                      <a:noFill/>
                    </a:lnB>
                  </a:tcPr>
                </a:tc>
              </a:tr>
              <a:tr h="182869">
                <a:tc gridSpan="2">
                  <a:txBody>
                    <a:bodyPr/>
                    <a:lstStyle/>
                    <a:p>
                      <a:pPr algn="l" fontAlgn="b"/>
                      <a:r>
                        <a:rPr lang="en-US" sz="1000" b="0" i="0" u="none" strike="noStrike">
                          <a:solidFill>
                            <a:srgbClr val="000000"/>
                          </a:solidFill>
                          <a:latin typeface="Arial"/>
                        </a:rPr>
                        <a:t>Acquisition method </a:t>
                      </a:r>
                    </a:p>
                  </a:txBody>
                  <a:tcPr marL="6762" marR="6762" marT="6762"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1000" b="0" i="0" u="none" strike="noStrike" dirty="0">
                        <a:solidFill>
                          <a:srgbClr val="000000"/>
                        </a:solidFill>
                        <a:latin typeface="Arial"/>
                      </a:endParaRPr>
                    </a:p>
                  </a:txBody>
                  <a:tcPr marL="6762" marR="6762" marT="6762" marB="0" anchor="b">
                    <a:lnL>
                      <a:noFill/>
                    </a:lnL>
                    <a:lnR>
                      <a:noFill/>
                    </a:lnR>
                    <a:lnT>
                      <a:noFill/>
                    </a:lnT>
                    <a:lnB>
                      <a:noFill/>
                    </a:lnB>
                  </a:tcPr>
                </a:tc>
                <a:tc>
                  <a:txBody>
                    <a:bodyPr/>
                    <a:lstStyle/>
                    <a:p>
                      <a:pPr algn="ctr" fontAlgn="b"/>
                      <a:r>
                        <a:rPr lang="en-US" sz="1000" b="0" i="0" u="none" strike="noStrike">
                          <a:solidFill>
                            <a:srgbClr val="000000"/>
                          </a:solidFill>
                          <a:latin typeface="Arial"/>
                        </a:rPr>
                        <a:t>Mandatory</a:t>
                      </a:r>
                    </a:p>
                  </a:txBody>
                  <a:tcPr marL="6762" marR="6762" marT="6762" marB="0" anchor="b">
                    <a:lnL>
                      <a:noFill/>
                    </a:lnL>
                    <a:lnR w="12700" cap="flat" cmpd="sng" algn="ctr">
                      <a:solidFill>
                        <a:srgbClr val="000000"/>
                      </a:solidFill>
                      <a:prstDash val="solid"/>
                      <a:round/>
                      <a:headEnd type="none" w="med" len="med"/>
                      <a:tailEnd type="none" w="med" len="med"/>
                    </a:lnR>
                    <a:lnT>
                      <a:noFill/>
                    </a:lnT>
                    <a:lnB>
                      <a:noFill/>
                    </a:lnB>
                  </a:tcPr>
                </a:tc>
              </a:tr>
              <a:tr h="182869">
                <a:tc gridSpan="2">
                  <a:txBody>
                    <a:bodyPr/>
                    <a:lstStyle/>
                    <a:p>
                      <a:pPr algn="l" fontAlgn="b"/>
                      <a:r>
                        <a:rPr lang="en-US" sz="1000" b="0" i="0" u="none" strike="noStrike">
                          <a:solidFill>
                            <a:srgbClr val="000000"/>
                          </a:solidFill>
                          <a:latin typeface="Arial"/>
                        </a:rPr>
                        <a:t>Post spacing</a:t>
                      </a:r>
                    </a:p>
                  </a:txBody>
                  <a:tcPr marL="6762" marR="6762" marT="6762"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1000" b="0" i="0" u="none" strike="noStrike" dirty="0">
                        <a:solidFill>
                          <a:srgbClr val="000000"/>
                        </a:solidFill>
                        <a:latin typeface="Arial"/>
                      </a:endParaRPr>
                    </a:p>
                  </a:txBody>
                  <a:tcPr marL="6762" marR="6762" marT="6762" marB="0" anchor="b">
                    <a:lnL>
                      <a:noFill/>
                    </a:lnL>
                    <a:lnR>
                      <a:noFill/>
                    </a:lnR>
                    <a:lnT>
                      <a:noFill/>
                    </a:lnT>
                    <a:lnB>
                      <a:noFill/>
                    </a:lnB>
                  </a:tcPr>
                </a:tc>
                <a:tc>
                  <a:txBody>
                    <a:bodyPr/>
                    <a:lstStyle/>
                    <a:p>
                      <a:pPr algn="ctr" fontAlgn="b"/>
                      <a:r>
                        <a:rPr lang="en-US" sz="1000" b="0" i="0" u="none" strike="noStrike">
                          <a:solidFill>
                            <a:srgbClr val="000000"/>
                          </a:solidFill>
                          <a:latin typeface="Arial"/>
                        </a:rPr>
                        <a:t>Mandatory</a:t>
                      </a:r>
                    </a:p>
                  </a:txBody>
                  <a:tcPr marL="6762" marR="6762" marT="6762" marB="0" anchor="b">
                    <a:lnL>
                      <a:noFill/>
                    </a:lnL>
                    <a:lnR w="12700" cap="flat" cmpd="sng" algn="ctr">
                      <a:solidFill>
                        <a:srgbClr val="000000"/>
                      </a:solidFill>
                      <a:prstDash val="solid"/>
                      <a:round/>
                      <a:headEnd type="none" w="med" len="med"/>
                      <a:tailEnd type="none" w="med" len="med"/>
                    </a:lnR>
                    <a:lnT>
                      <a:noFill/>
                    </a:lnT>
                    <a:lnB>
                      <a:noFill/>
                    </a:lnB>
                  </a:tcPr>
                </a:tc>
              </a:tr>
              <a:tr h="182869">
                <a:tc gridSpan="3">
                  <a:txBody>
                    <a:bodyPr/>
                    <a:lstStyle/>
                    <a:p>
                      <a:pPr algn="l" fontAlgn="b"/>
                      <a:r>
                        <a:rPr lang="en-US" sz="1000" b="0" i="0" u="none" strike="noStrike">
                          <a:solidFill>
                            <a:srgbClr val="000000"/>
                          </a:solidFill>
                          <a:latin typeface="Arial"/>
                        </a:rPr>
                        <a:t>Horizontal reference system</a:t>
                      </a:r>
                    </a:p>
                  </a:txBody>
                  <a:tcPr marL="6762" marR="6762" marT="6762"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1000" b="0" i="0" u="none" strike="noStrike" dirty="0">
                          <a:solidFill>
                            <a:srgbClr val="000000"/>
                          </a:solidFill>
                          <a:latin typeface="Arial"/>
                        </a:rPr>
                        <a:t>Mandatory</a:t>
                      </a:r>
                    </a:p>
                  </a:txBody>
                  <a:tcPr marL="6762" marR="6762" marT="6762" marB="0" anchor="b">
                    <a:lnL>
                      <a:noFill/>
                    </a:lnL>
                    <a:lnR w="12700" cap="flat" cmpd="sng" algn="ctr">
                      <a:solidFill>
                        <a:srgbClr val="000000"/>
                      </a:solidFill>
                      <a:prstDash val="solid"/>
                      <a:round/>
                      <a:headEnd type="none" w="med" len="med"/>
                      <a:tailEnd type="none" w="med" len="med"/>
                    </a:lnR>
                    <a:lnT>
                      <a:noFill/>
                    </a:lnT>
                    <a:lnB>
                      <a:noFill/>
                    </a:lnB>
                  </a:tcPr>
                </a:tc>
              </a:tr>
              <a:tr h="182869">
                <a:tc gridSpan="2">
                  <a:txBody>
                    <a:bodyPr/>
                    <a:lstStyle/>
                    <a:p>
                      <a:pPr algn="l" fontAlgn="b"/>
                      <a:r>
                        <a:rPr lang="en-US" sz="1000" b="0" i="0" u="none" strike="noStrike">
                          <a:solidFill>
                            <a:srgbClr val="000000"/>
                          </a:solidFill>
                          <a:latin typeface="Arial"/>
                        </a:rPr>
                        <a:t>Horizontal resolution </a:t>
                      </a:r>
                    </a:p>
                  </a:txBody>
                  <a:tcPr marL="6762" marR="6762" marT="6762"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1000" b="0" i="0" u="none" strike="noStrike">
                        <a:solidFill>
                          <a:srgbClr val="000000"/>
                        </a:solidFill>
                        <a:latin typeface="Arial"/>
                      </a:endParaRPr>
                    </a:p>
                  </a:txBody>
                  <a:tcPr marL="6762" marR="6762" marT="6762" marB="0" anchor="b">
                    <a:lnL>
                      <a:noFill/>
                    </a:lnL>
                    <a:lnR>
                      <a:noFill/>
                    </a:lnR>
                    <a:lnT>
                      <a:noFill/>
                    </a:lnT>
                    <a:lnB>
                      <a:noFill/>
                    </a:lnB>
                  </a:tcPr>
                </a:tc>
                <a:tc>
                  <a:txBody>
                    <a:bodyPr/>
                    <a:lstStyle/>
                    <a:p>
                      <a:pPr algn="ctr" fontAlgn="b"/>
                      <a:r>
                        <a:rPr lang="en-US" sz="1000" b="0" i="0" u="none" strike="noStrike" dirty="0">
                          <a:solidFill>
                            <a:srgbClr val="000000"/>
                          </a:solidFill>
                          <a:latin typeface="Arial"/>
                        </a:rPr>
                        <a:t>Mandatory</a:t>
                      </a:r>
                    </a:p>
                  </a:txBody>
                  <a:tcPr marL="6762" marR="6762" marT="6762" marB="0" anchor="b">
                    <a:lnL>
                      <a:noFill/>
                    </a:lnL>
                    <a:lnR w="12700" cap="flat" cmpd="sng" algn="ctr">
                      <a:solidFill>
                        <a:srgbClr val="000000"/>
                      </a:solidFill>
                      <a:prstDash val="solid"/>
                      <a:round/>
                      <a:headEnd type="none" w="med" len="med"/>
                      <a:tailEnd type="none" w="med" len="med"/>
                    </a:lnR>
                    <a:lnT>
                      <a:noFill/>
                    </a:lnT>
                    <a:lnB>
                      <a:noFill/>
                    </a:lnB>
                  </a:tcPr>
                </a:tc>
              </a:tr>
              <a:tr h="182869">
                <a:tc gridSpan="2">
                  <a:txBody>
                    <a:bodyPr/>
                    <a:lstStyle/>
                    <a:p>
                      <a:pPr algn="l" fontAlgn="b"/>
                      <a:r>
                        <a:rPr lang="en-US" sz="1000" b="0" i="0" u="none" strike="noStrike">
                          <a:solidFill>
                            <a:srgbClr val="000000"/>
                          </a:solidFill>
                          <a:latin typeface="Arial"/>
                        </a:rPr>
                        <a:t>Horizontal accuracy </a:t>
                      </a:r>
                    </a:p>
                  </a:txBody>
                  <a:tcPr marL="6762" marR="6762" marT="6762"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1000" b="0" i="0" u="none" strike="noStrike">
                        <a:solidFill>
                          <a:srgbClr val="000000"/>
                        </a:solidFill>
                        <a:latin typeface="Arial"/>
                      </a:endParaRPr>
                    </a:p>
                  </a:txBody>
                  <a:tcPr marL="6762" marR="6762" marT="6762" marB="0" anchor="b">
                    <a:lnL>
                      <a:noFill/>
                    </a:lnL>
                    <a:lnR>
                      <a:noFill/>
                    </a:lnR>
                    <a:lnT>
                      <a:noFill/>
                    </a:lnT>
                    <a:lnB>
                      <a:noFill/>
                    </a:lnB>
                  </a:tcPr>
                </a:tc>
                <a:tc>
                  <a:txBody>
                    <a:bodyPr/>
                    <a:lstStyle/>
                    <a:p>
                      <a:pPr algn="ctr" fontAlgn="b"/>
                      <a:r>
                        <a:rPr lang="en-US" sz="1000" b="0" i="0" u="none" strike="noStrike" dirty="0">
                          <a:solidFill>
                            <a:srgbClr val="000000"/>
                          </a:solidFill>
                          <a:latin typeface="Arial"/>
                        </a:rPr>
                        <a:t>Mandatory</a:t>
                      </a:r>
                    </a:p>
                  </a:txBody>
                  <a:tcPr marL="6762" marR="6762" marT="6762" marB="0" anchor="b">
                    <a:lnL>
                      <a:noFill/>
                    </a:lnL>
                    <a:lnR w="12700" cap="flat" cmpd="sng" algn="ctr">
                      <a:solidFill>
                        <a:srgbClr val="000000"/>
                      </a:solidFill>
                      <a:prstDash val="solid"/>
                      <a:round/>
                      <a:headEnd type="none" w="med" len="med"/>
                      <a:tailEnd type="none" w="med" len="med"/>
                    </a:lnR>
                    <a:lnT>
                      <a:noFill/>
                    </a:lnT>
                    <a:lnB>
                      <a:noFill/>
                    </a:lnB>
                  </a:tcPr>
                </a:tc>
              </a:tr>
              <a:tr h="182869">
                <a:tc gridSpan="3">
                  <a:txBody>
                    <a:bodyPr/>
                    <a:lstStyle/>
                    <a:p>
                      <a:pPr algn="l" fontAlgn="b"/>
                      <a:r>
                        <a:rPr lang="en-US" sz="1000" b="0" i="0" u="none" strike="noStrike">
                          <a:solidFill>
                            <a:srgbClr val="000000"/>
                          </a:solidFill>
                          <a:latin typeface="Arial"/>
                        </a:rPr>
                        <a:t>Horizontal confidence level </a:t>
                      </a:r>
                    </a:p>
                  </a:txBody>
                  <a:tcPr marL="6762" marR="6762" marT="6762"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1000" b="0" i="0" u="none" strike="noStrike" dirty="0">
                          <a:solidFill>
                            <a:srgbClr val="000000"/>
                          </a:solidFill>
                          <a:latin typeface="Arial"/>
                        </a:rPr>
                        <a:t>Mandatory</a:t>
                      </a:r>
                    </a:p>
                  </a:txBody>
                  <a:tcPr marL="6762" marR="6762" marT="6762" marB="0" anchor="b">
                    <a:lnL>
                      <a:noFill/>
                    </a:lnL>
                    <a:lnR w="12700" cap="flat" cmpd="sng" algn="ctr">
                      <a:solidFill>
                        <a:srgbClr val="000000"/>
                      </a:solidFill>
                      <a:prstDash val="solid"/>
                      <a:round/>
                      <a:headEnd type="none" w="med" len="med"/>
                      <a:tailEnd type="none" w="med" len="med"/>
                    </a:lnR>
                    <a:lnT>
                      <a:noFill/>
                    </a:lnT>
                    <a:lnB>
                      <a:noFill/>
                    </a:lnB>
                  </a:tcPr>
                </a:tc>
              </a:tr>
              <a:tr h="182869">
                <a:tc gridSpan="2">
                  <a:txBody>
                    <a:bodyPr/>
                    <a:lstStyle/>
                    <a:p>
                      <a:pPr algn="l" fontAlgn="b"/>
                      <a:r>
                        <a:rPr lang="en-US" sz="1000" b="0" i="0" u="none" strike="noStrike">
                          <a:solidFill>
                            <a:srgbClr val="000000"/>
                          </a:solidFill>
                          <a:latin typeface="Arial"/>
                        </a:rPr>
                        <a:t>Horizontal position </a:t>
                      </a:r>
                    </a:p>
                  </a:txBody>
                  <a:tcPr marL="6762" marR="6762" marT="6762"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1000" b="0" i="0" u="none" strike="noStrike">
                        <a:solidFill>
                          <a:srgbClr val="000000"/>
                        </a:solidFill>
                        <a:latin typeface="Arial"/>
                      </a:endParaRPr>
                    </a:p>
                  </a:txBody>
                  <a:tcPr marL="6762" marR="6762" marT="6762" marB="0" anchor="b">
                    <a:lnL>
                      <a:noFill/>
                    </a:lnL>
                    <a:lnR>
                      <a:noFill/>
                    </a:lnR>
                    <a:lnT>
                      <a:noFill/>
                    </a:lnT>
                    <a:lnB>
                      <a:noFill/>
                    </a:lnB>
                  </a:tcPr>
                </a:tc>
                <a:tc>
                  <a:txBody>
                    <a:bodyPr/>
                    <a:lstStyle/>
                    <a:p>
                      <a:pPr algn="ctr" fontAlgn="b"/>
                      <a:r>
                        <a:rPr lang="en-US" sz="1000" b="0" i="0" u="none" strike="noStrike" dirty="0">
                          <a:solidFill>
                            <a:srgbClr val="000000"/>
                          </a:solidFill>
                          <a:latin typeface="Arial"/>
                        </a:rPr>
                        <a:t>Mandatory</a:t>
                      </a:r>
                    </a:p>
                  </a:txBody>
                  <a:tcPr marL="6762" marR="6762" marT="6762" marB="0" anchor="b">
                    <a:lnL>
                      <a:noFill/>
                    </a:lnL>
                    <a:lnR w="12700" cap="flat" cmpd="sng" algn="ctr">
                      <a:solidFill>
                        <a:srgbClr val="000000"/>
                      </a:solidFill>
                      <a:prstDash val="solid"/>
                      <a:round/>
                      <a:headEnd type="none" w="med" len="med"/>
                      <a:tailEnd type="none" w="med" len="med"/>
                    </a:lnR>
                    <a:lnT>
                      <a:noFill/>
                    </a:lnT>
                    <a:lnB>
                      <a:noFill/>
                    </a:lnB>
                  </a:tcPr>
                </a:tc>
              </a:tr>
              <a:tr h="182869">
                <a:tc>
                  <a:txBody>
                    <a:bodyPr/>
                    <a:lstStyle/>
                    <a:p>
                      <a:pPr algn="l" fontAlgn="b"/>
                      <a:r>
                        <a:rPr lang="en-US" sz="1000" b="0" i="0" u="none" strike="noStrike">
                          <a:solidFill>
                            <a:srgbClr val="000000"/>
                          </a:solidFill>
                          <a:latin typeface="Arial"/>
                        </a:rPr>
                        <a:t>Elevation </a:t>
                      </a:r>
                    </a:p>
                  </a:txBody>
                  <a:tcPr marL="6762" marR="6762" marT="676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latin typeface="Arial"/>
                      </a:endParaRPr>
                    </a:p>
                  </a:txBody>
                  <a:tcPr marL="6762" marR="6762" marT="6762" marB="0" anchor="b">
                    <a:lnL>
                      <a:noFill/>
                    </a:lnL>
                    <a:lnR>
                      <a:noFill/>
                    </a:lnR>
                    <a:lnT>
                      <a:noFill/>
                    </a:lnT>
                    <a:lnB>
                      <a:noFill/>
                    </a:lnB>
                  </a:tcPr>
                </a:tc>
                <a:tc>
                  <a:txBody>
                    <a:bodyPr/>
                    <a:lstStyle/>
                    <a:p>
                      <a:pPr algn="l" fontAlgn="b"/>
                      <a:endParaRPr lang="en-US" sz="1000" b="0" i="0" u="none" strike="noStrike">
                        <a:solidFill>
                          <a:srgbClr val="000000"/>
                        </a:solidFill>
                        <a:latin typeface="Arial"/>
                      </a:endParaRPr>
                    </a:p>
                  </a:txBody>
                  <a:tcPr marL="6762" marR="6762" marT="6762" marB="0" anchor="b">
                    <a:lnL>
                      <a:noFill/>
                    </a:lnL>
                    <a:lnR>
                      <a:noFill/>
                    </a:lnR>
                    <a:lnT>
                      <a:noFill/>
                    </a:lnT>
                    <a:lnB>
                      <a:noFill/>
                    </a:lnB>
                  </a:tcPr>
                </a:tc>
                <a:tc>
                  <a:txBody>
                    <a:bodyPr/>
                    <a:lstStyle/>
                    <a:p>
                      <a:pPr algn="ctr" fontAlgn="b"/>
                      <a:r>
                        <a:rPr lang="en-US" sz="1000" b="0" i="0" u="none" strike="noStrike" dirty="0">
                          <a:solidFill>
                            <a:srgbClr val="000000"/>
                          </a:solidFill>
                          <a:latin typeface="Arial"/>
                        </a:rPr>
                        <a:t>Mandatory</a:t>
                      </a:r>
                    </a:p>
                  </a:txBody>
                  <a:tcPr marL="6762" marR="6762" marT="6762" marB="0" anchor="b">
                    <a:lnL>
                      <a:noFill/>
                    </a:lnL>
                    <a:lnR w="12700" cap="flat" cmpd="sng" algn="ctr">
                      <a:solidFill>
                        <a:srgbClr val="000000"/>
                      </a:solidFill>
                      <a:prstDash val="solid"/>
                      <a:round/>
                      <a:headEnd type="none" w="med" len="med"/>
                      <a:tailEnd type="none" w="med" len="med"/>
                    </a:lnR>
                    <a:lnT>
                      <a:noFill/>
                    </a:lnT>
                    <a:lnB>
                      <a:noFill/>
                    </a:lnB>
                  </a:tcPr>
                </a:tc>
              </a:tr>
              <a:tr h="182869">
                <a:tc gridSpan="2">
                  <a:txBody>
                    <a:bodyPr/>
                    <a:lstStyle/>
                    <a:p>
                      <a:pPr algn="l" fontAlgn="b"/>
                      <a:r>
                        <a:rPr lang="en-US" sz="1000" b="0" i="0" u="none" strike="noStrike">
                          <a:solidFill>
                            <a:srgbClr val="000000"/>
                          </a:solidFill>
                          <a:latin typeface="Arial"/>
                        </a:rPr>
                        <a:t>Elevation reference</a:t>
                      </a:r>
                    </a:p>
                  </a:txBody>
                  <a:tcPr marL="6762" marR="6762" marT="6762"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1000" b="0" i="0" u="none" strike="noStrike">
                        <a:solidFill>
                          <a:srgbClr val="000000"/>
                        </a:solidFill>
                        <a:latin typeface="Arial"/>
                      </a:endParaRPr>
                    </a:p>
                  </a:txBody>
                  <a:tcPr marL="6762" marR="6762" marT="6762" marB="0" anchor="b">
                    <a:lnL>
                      <a:noFill/>
                    </a:lnL>
                    <a:lnR>
                      <a:noFill/>
                    </a:lnR>
                    <a:lnT>
                      <a:noFill/>
                    </a:lnT>
                    <a:lnB>
                      <a:noFill/>
                    </a:lnB>
                  </a:tcPr>
                </a:tc>
                <a:tc>
                  <a:txBody>
                    <a:bodyPr/>
                    <a:lstStyle/>
                    <a:p>
                      <a:pPr algn="ctr" fontAlgn="b"/>
                      <a:r>
                        <a:rPr lang="en-US" sz="1000" b="0" i="0" u="none" strike="noStrike" dirty="0">
                          <a:solidFill>
                            <a:srgbClr val="000000"/>
                          </a:solidFill>
                          <a:latin typeface="Arial"/>
                        </a:rPr>
                        <a:t>Mandatory</a:t>
                      </a:r>
                    </a:p>
                  </a:txBody>
                  <a:tcPr marL="6762" marR="6762" marT="6762" marB="0" anchor="b">
                    <a:lnL>
                      <a:noFill/>
                    </a:lnL>
                    <a:lnR w="12700" cap="flat" cmpd="sng" algn="ctr">
                      <a:solidFill>
                        <a:srgbClr val="000000"/>
                      </a:solidFill>
                      <a:prstDash val="solid"/>
                      <a:round/>
                      <a:headEnd type="none" w="med" len="med"/>
                      <a:tailEnd type="none" w="med" len="med"/>
                    </a:lnR>
                    <a:lnT>
                      <a:noFill/>
                    </a:lnT>
                    <a:lnB>
                      <a:noFill/>
                    </a:lnB>
                  </a:tcPr>
                </a:tc>
              </a:tr>
              <a:tr h="182869">
                <a:tc gridSpan="3">
                  <a:txBody>
                    <a:bodyPr/>
                    <a:lstStyle/>
                    <a:p>
                      <a:pPr algn="l" fontAlgn="b"/>
                      <a:r>
                        <a:rPr lang="en-US" sz="1000" b="0" i="0" u="none" strike="noStrike">
                          <a:solidFill>
                            <a:srgbClr val="000000"/>
                          </a:solidFill>
                          <a:latin typeface="Arial"/>
                        </a:rPr>
                        <a:t>Vertical reference system </a:t>
                      </a:r>
                    </a:p>
                  </a:txBody>
                  <a:tcPr marL="6762" marR="6762" marT="6762"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1000" b="0" i="0" u="none" strike="noStrike" dirty="0">
                          <a:solidFill>
                            <a:srgbClr val="000000"/>
                          </a:solidFill>
                          <a:latin typeface="Arial"/>
                        </a:rPr>
                        <a:t>Mandatory</a:t>
                      </a:r>
                    </a:p>
                  </a:txBody>
                  <a:tcPr marL="6762" marR="6762" marT="6762" marB="0" anchor="b">
                    <a:lnL>
                      <a:noFill/>
                    </a:lnL>
                    <a:lnR w="12700" cap="flat" cmpd="sng" algn="ctr">
                      <a:solidFill>
                        <a:srgbClr val="000000"/>
                      </a:solidFill>
                      <a:prstDash val="solid"/>
                      <a:round/>
                      <a:headEnd type="none" w="med" len="med"/>
                      <a:tailEnd type="none" w="med" len="med"/>
                    </a:lnR>
                    <a:lnT>
                      <a:noFill/>
                    </a:lnT>
                    <a:lnB>
                      <a:noFill/>
                    </a:lnB>
                  </a:tcPr>
                </a:tc>
              </a:tr>
              <a:tr h="182869">
                <a:tc gridSpan="2">
                  <a:txBody>
                    <a:bodyPr/>
                    <a:lstStyle/>
                    <a:p>
                      <a:pPr algn="l" fontAlgn="b"/>
                      <a:r>
                        <a:rPr lang="en-US" sz="1000" b="0" i="0" u="none" strike="noStrike">
                          <a:solidFill>
                            <a:srgbClr val="000000"/>
                          </a:solidFill>
                          <a:latin typeface="Arial"/>
                        </a:rPr>
                        <a:t>Vertical resolution </a:t>
                      </a:r>
                    </a:p>
                  </a:txBody>
                  <a:tcPr marL="6762" marR="6762" marT="6762"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1000" b="0" i="0" u="none" strike="noStrike">
                        <a:solidFill>
                          <a:srgbClr val="000000"/>
                        </a:solidFill>
                        <a:latin typeface="Arial"/>
                      </a:endParaRPr>
                    </a:p>
                  </a:txBody>
                  <a:tcPr marL="6762" marR="6762" marT="6762" marB="0" anchor="b">
                    <a:lnL>
                      <a:noFill/>
                    </a:lnL>
                    <a:lnR>
                      <a:noFill/>
                    </a:lnR>
                    <a:lnT>
                      <a:noFill/>
                    </a:lnT>
                    <a:lnB>
                      <a:noFill/>
                    </a:lnB>
                  </a:tcPr>
                </a:tc>
                <a:tc>
                  <a:txBody>
                    <a:bodyPr/>
                    <a:lstStyle/>
                    <a:p>
                      <a:pPr algn="ctr" fontAlgn="b"/>
                      <a:r>
                        <a:rPr lang="en-US" sz="1000" b="0" i="0" u="none" strike="noStrike" dirty="0">
                          <a:solidFill>
                            <a:srgbClr val="000000"/>
                          </a:solidFill>
                          <a:latin typeface="Arial"/>
                        </a:rPr>
                        <a:t>Mandatory</a:t>
                      </a:r>
                    </a:p>
                  </a:txBody>
                  <a:tcPr marL="6762" marR="6762" marT="6762" marB="0" anchor="b">
                    <a:lnL>
                      <a:noFill/>
                    </a:lnL>
                    <a:lnR w="12700" cap="flat" cmpd="sng" algn="ctr">
                      <a:solidFill>
                        <a:srgbClr val="000000"/>
                      </a:solidFill>
                      <a:prstDash val="solid"/>
                      <a:round/>
                      <a:headEnd type="none" w="med" len="med"/>
                      <a:tailEnd type="none" w="med" len="med"/>
                    </a:lnR>
                    <a:lnT>
                      <a:noFill/>
                    </a:lnT>
                    <a:lnB>
                      <a:noFill/>
                    </a:lnB>
                  </a:tcPr>
                </a:tc>
              </a:tr>
              <a:tr h="182869">
                <a:tc gridSpan="2">
                  <a:txBody>
                    <a:bodyPr/>
                    <a:lstStyle/>
                    <a:p>
                      <a:pPr algn="l" fontAlgn="b"/>
                      <a:r>
                        <a:rPr lang="en-US" sz="1000" b="0" i="0" u="none" strike="noStrike">
                          <a:solidFill>
                            <a:srgbClr val="000000"/>
                          </a:solidFill>
                          <a:latin typeface="Arial"/>
                        </a:rPr>
                        <a:t>Vertical accuracy </a:t>
                      </a:r>
                    </a:p>
                  </a:txBody>
                  <a:tcPr marL="6762" marR="6762" marT="6762"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1000" b="0" i="0" u="none" strike="noStrike">
                        <a:solidFill>
                          <a:srgbClr val="000000"/>
                        </a:solidFill>
                        <a:latin typeface="Arial"/>
                      </a:endParaRPr>
                    </a:p>
                  </a:txBody>
                  <a:tcPr marL="6762" marR="6762" marT="6762" marB="0" anchor="b">
                    <a:lnL>
                      <a:noFill/>
                    </a:lnL>
                    <a:lnR>
                      <a:noFill/>
                    </a:lnR>
                    <a:lnT>
                      <a:noFill/>
                    </a:lnT>
                    <a:lnB>
                      <a:noFill/>
                    </a:lnB>
                  </a:tcPr>
                </a:tc>
                <a:tc>
                  <a:txBody>
                    <a:bodyPr/>
                    <a:lstStyle/>
                    <a:p>
                      <a:pPr algn="ctr" fontAlgn="b"/>
                      <a:r>
                        <a:rPr lang="en-US" sz="1000" b="0" i="0" u="none" strike="noStrike" dirty="0">
                          <a:solidFill>
                            <a:srgbClr val="000000"/>
                          </a:solidFill>
                          <a:latin typeface="Arial"/>
                        </a:rPr>
                        <a:t>Mandatory</a:t>
                      </a:r>
                    </a:p>
                  </a:txBody>
                  <a:tcPr marL="6762" marR="6762" marT="6762" marB="0" anchor="b">
                    <a:lnL>
                      <a:noFill/>
                    </a:lnL>
                    <a:lnR w="12700" cap="flat" cmpd="sng" algn="ctr">
                      <a:solidFill>
                        <a:srgbClr val="000000"/>
                      </a:solidFill>
                      <a:prstDash val="solid"/>
                      <a:round/>
                      <a:headEnd type="none" w="med" len="med"/>
                      <a:tailEnd type="none" w="med" len="med"/>
                    </a:lnR>
                    <a:lnT>
                      <a:noFill/>
                    </a:lnT>
                    <a:lnB>
                      <a:noFill/>
                    </a:lnB>
                  </a:tcPr>
                </a:tc>
              </a:tr>
              <a:tr h="182869">
                <a:tc gridSpan="3">
                  <a:txBody>
                    <a:bodyPr/>
                    <a:lstStyle/>
                    <a:p>
                      <a:pPr algn="l" fontAlgn="b"/>
                      <a:r>
                        <a:rPr lang="en-US" sz="1000" b="0" i="0" u="none" strike="noStrike">
                          <a:solidFill>
                            <a:srgbClr val="000000"/>
                          </a:solidFill>
                          <a:latin typeface="Arial"/>
                        </a:rPr>
                        <a:t>Vertical confidence level </a:t>
                      </a:r>
                    </a:p>
                  </a:txBody>
                  <a:tcPr marL="6762" marR="6762" marT="6762"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1000" b="0" i="0" u="none" strike="noStrike" dirty="0">
                          <a:solidFill>
                            <a:srgbClr val="000000"/>
                          </a:solidFill>
                          <a:latin typeface="Arial"/>
                        </a:rPr>
                        <a:t>Mandatory</a:t>
                      </a:r>
                    </a:p>
                  </a:txBody>
                  <a:tcPr marL="6762" marR="6762" marT="6762" marB="0" anchor="b">
                    <a:lnL>
                      <a:noFill/>
                    </a:lnL>
                    <a:lnR w="12700" cap="flat" cmpd="sng" algn="ctr">
                      <a:solidFill>
                        <a:srgbClr val="000000"/>
                      </a:solidFill>
                      <a:prstDash val="solid"/>
                      <a:round/>
                      <a:headEnd type="none" w="med" len="med"/>
                      <a:tailEnd type="none" w="med" len="med"/>
                    </a:lnR>
                    <a:lnT>
                      <a:noFill/>
                    </a:lnT>
                    <a:lnB>
                      <a:noFill/>
                    </a:lnB>
                  </a:tcPr>
                </a:tc>
              </a:tr>
              <a:tr h="182869">
                <a:tc gridSpan="2">
                  <a:txBody>
                    <a:bodyPr/>
                    <a:lstStyle/>
                    <a:p>
                      <a:pPr algn="l" fontAlgn="b"/>
                      <a:r>
                        <a:rPr lang="en-US" sz="1000" b="0" i="0" u="none" strike="noStrike">
                          <a:solidFill>
                            <a:srgbClr val="000000"/>
                          </a:solidFill>
                          <a:latin typeface="Arial"/>
                        </a:rPr>
                        <a:t>Surface type </a:t>
                      </a:r>
                    </a:p>
                  </a:txBody>
                  <a:tcPr marL="6762" marR="6762" marT="6762"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1000" b="0" i="0" u="none" strike="noStrike">
                        <a:solidFill>
                          <a:srgbClr val="000000"/>
                        </a:solidFill>
                        <a:latin typeface="Arial"/>
                      </a:endParaRPr>
                    </a:p>
                  </a:txBody>
                  <a:tcPr marL="6762" marR="6762" marT="6762" marB="0" anchor="b">
                    <a:lnL>
                      <a:noFill/>
                    </a:lnL>
                    <a:lnR>
                      <a:noFill/>
                    </a:lnR>
                    <a:lnT>
                      <a:noFill/>
                    </a:lnT>
                    <a:lnB>
                      <a:noFill/>
                    </a:lnB>
                  </a:tcPr>
                </a:tc>
                <a:tc>
                  <a:txBody>
                    <a:bodyPr/>
                    <a:lstStyle/>
                    <a:p>
                      <a:pPr algn="ctr" fontAlgn="b"/>
                      <a:r>
                        <a:rPr lang="en-US" sz="1000" b="0" i="0" u="none" strike="noStrike" dirty="0">
                          <a:solidFill>
                            <a:srgbClr val="000000"/>
                          </a:solidFill>
                          <a:latin typeface="Arial"/>
                        </a:rPr>
                        <a:t>Optional</a:t>
                      </a:r>
                    </a:p>
                  </a:txBody>
                  <a:tcPr marL="6762" marR="6762" marT="6762" marB="0" anchor="b">
                    <a:lnL>
                      <a:noFill/>
                    </a:lnL>
                    <a:lnR w="12700" cap="flat" cmpd="sng" algn="ctr">
                      <a:solidFill>
                        <a:srgbClr val="000000"/>
                      </a:solidFill>
                      <a:prstDash val="solid"/>
                      <a:round/>
                      <a:headEnd type="none" w="med" len="med"/>
                      <a:tailEnd type="none" w="med" len="med"/>
                    </a:lnR>
                    <a:lnT>
                      <a:noFill/>
                    </a:lnT>
                    <a:lnB>
                      <a:noFill/>
                    </a:lnB>
                  </a:tcPr>
                </a:tc>
              </a:tr>
              <a:tr h="182869">
                <a:tc gridSpan="2">
                  <a:txBody>
                    <a:bodyPr/>
                    <a:lstStyle/>
                    <a:p>
                      <a:pPr algn="l" fontAlgn="b"/>
                      <a:r>
                        <a:rPr lang="en-US" sz="1000" b="0" i="0" u="none" strike="noStrike">
                          <a:solidFill>
                            <a:srgbClr val="000000"/>
                          </a:solidFill>
                          <a:latin typeface="Arial"/>
                        </a:rPr>
                        <a:t>Recorded surface </a:t>
                      </a:r>
                    </a:p>
                  </a:txBody>
                  <a:tcPr marL="6762" marR="6762" marT="6762"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1000" b="0" i="0" u="none" strike="noStrike">
                        <a:solidFill>
                          <a:srgbClr val="000000"/>
                        </a:solidFill>
                        <a:latin typeface="Arial"/>
                      </a:endParaRPr>
                    </a:p>
                  </a:txBody>
                  <a:tcPr marL="6762" marR="6762" marT="6762" marB="0" anchor="b">
                    <a:lnL>
                      <a:noFill/>
                    </a:lnL>
                    <a:lnR>
                      <a:noFill/>
                    </a:lnR>
                    <a:lnT>
                      <a:noFill/>
                    </a:lnT>
                    <a:lnB>
                      <a:noFill/>
                    </a:lnB>
                  </a:tcPr>
                </a:tc>
                <a:tc>
                  <a:txBody>
                    <a:bodyPr/>
                    <a:lstStyle/>
                    <a:p>
                      <a:pPr algn="ctr" fontAlgn="b"/>
                      <a:r>
                        <a:rPr lang="en-US" sz="1000" b="0" i="0" u="none" strike="noStrike" dirty="0">
                          <a:solidFill>
                            <a:srgbClr val="000000"/>
                          </a:solidFill>
                          <a:latin typeface="Arial"/>
                        </a:rPr>
                        <a:t>Mandatory</a:t>
                      </a:r>
                    </a:p>
                  </a:txBody>
                  <a:tcPr marL="6762" marR="6762" marT="6762" marB="0" anchor="b">
                    <a:lnL>
                      <a:noFill/>
                    </a:lnL>
                    <a:lnR w="12700" cap="flat" cmpd="sng" algn="ctr">
                      <a:solidFill>
                        <a:srgbClr val="000000"/>
                      </a:solidFill>
                      <a:prstDash val="solid"/>
                      <a:round/>
                      <a:headEnd type="none" w="med" len="med"/>
                      <a:tailEnd type="none" w="med" len="med"/>
                    </a:lnR>
                    <a:lnT>
                      <a:noFill/>
                    </a:lnT>
                    <a:lnB>
                      <a:noFill/>
                    </a:lnB>
                  </a:tcPr>
                </a:tc>
              </a:tr>
              <a:tr h="182869">
                <a:tc gridSpan="2">
                  <a:txBody>
                    <a:bodyPr/>
                    <a:lstStyle/>
                    <a:p>
                      <a:pPr algn="l" fontAlgn="b"/>
                      <a:r>
                        <a:rPr lang="en-US" sz="1000" b="0" i="0" u="none" strike="noStrike">
                          <a:solidFill>
                            <a:srgbClr val="000000"/>
                          </a:solidFill>
                          <a:latin typeface="Arial"/>
                        </a:rPr>
                        <a:t>Penetration level </a:t>
                      </a:r>
                    </a:p>
                  </a:txBody>
                  <a:tcPr marL="6762" marR="6762" marT="6762"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1000" b="0" i="0" u="none" strike="noStrike">
                        <a:solidFill>
                          <a:srgbClr val="000000"/>
                        </a:solidFill>
                        <a:latin typeface="Arial"/>
                      </a:endParaRPr>
                    </a:p>
                  </a:txBody>
                  <a:tcPr marL="6762" marR="6762" marT="6762" marB="0" anchor="b">
                    <a:lnL>
                      <a:noFill/>
                    </a:lnL>
                    <a:lnR>
                      <a:noFill/>
                    </a:lnR>
                    <a:lnT>
                      <a:noFill/>
                    </a:lnT>
                    <a:lnB>
                      <a:noFill/>
                    </a:lnB>
                  </a:tcPr>
                </a:tc>
                <a:tc>
                  <a:txBody>
                    <a:bodyPr/>
                    <a:lstStyle/>
                    <a:p>
                      <a:pPr algn="ctr" fontAlgn="b"/>
                      <a:r>
                        <a:rPr lang="en-US" sz="1000" b="0" i="0" u="none" strike="noStrike" dirty="0">
                          <a:solidFill>
                            <a:srgbClr val="000000"/>
                          </a:solidFill>
                          <a:latin typeface="Arial"/>
                        </a:rPr>
                        <a:t>Optional</a:t>
                      </a:r>
                    </a:p>
                  </a:txBody>
                  <a:tcPr marL="6762" marR="6762" marT="6762" marB="0" anchor="b">
                    <a:lnL>
                      <a:noFill/>
                    </a:lnL>
                    <a:lnR w="12700" cap="flat" cmpd="sng" algn="ctr">
                      <a:solidFill>
                        <a:srgbClr val="000000"/>
                      </a:solidFill>
                      <a:prstDash val="solid"/>
                      <a:round/>
                      <a:headEnd type="none" w="med" len="med"/>
                      <a:tailEnd type="none" w="med" len="med"/>
                    </a:lnR>
                    <a:lnT>
                      <a:noFill/>
                    </a:lnT>
                    <a:lnB>
                      <a:noFill/>
                    </a:lnB>
                  </a:tcPr>
                </a:tc>
              </a:tr>
              <a:tr h="182869">
                <a:tc gridSpan="2">
                  <a:txBody>
                    <a:bodyPr/>
                    <a:lstStyle/>
                    <a:p>
                      <a:pPr algn="l" fontAlgn="b"/>
                      <a:r>
                        <a:rPr lang="en-US" sz="1000" b="0" i="0" u="none" strike="noStrike">
                          <a:solidFill>
                            <a:srgbClr val="000000"/>
                          </a:solidFill>
                          <a:latin typeface="Arial"/>
                        </a:rPr>
                        <a:t>Known variations </a:t>
                      </a:r>
                    </a:p>
                  </a:txBody>
                  <a:tcPr marL="6762" marR="6762" marT="6762"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1000" b="0" i="0" u="none" strike="noStrike">
                        <a:solidFill>
                          <a:srgbClr val="000000"/>
                        </a:solidFill>
                        <a:latin typeface="Arial"/>
                      </a:endParaRPr>
                    </a:p>
                  </a:txBody>
                  <a:tcPr marL="6762" marR="6762" marT="6762" marB="0" anchor="b">
                    <a:lnL>
                      <a:noFill/>
                    </a:lnL>
                    <a:lnR>
                      <a:noFill/>
                    </a:lnR>
                    <a:lnT>
                      <a:noFill/>
                    </a:lnT>
                    <a:lnB>
                      <a:noFill/>
                    </a:lnB>
                  </a:tcPr>
                </a:tc>
                <a:tc>
                  <a:txBody>
                    <a:bodyPr/>
                    <a:lstStyle/>
                    <a:p>
                      <a:pPr algn="ctr" fontAlgn="b"/>
                      <a:r>
                        <a:rPr lang="en-US" sz="1000" b="0" i="0" u="none" strike="noStrike" dirty="0">
                          <a:solidFill>
                            <a:srgbClr val="000000"/>
                          </a:solidFill>
                          <a:latin typeface="Arial"/>
                        </a:rPr>
                        <a:t>Optional</a:t>
                      </a:r>
                    </a:p>
                  </a:txBody>
                  <a:tcPr marL="6762" marR="6762" marT="6762" marB="0" anchor="b">
                    <a:lnL>
                      <a:noFill/>
                    </a:lnL>
                    <a:lnR w="12700" cap="flat" cmpd="sng" algn="ctr">
                      <a:solidFill>
                        <a:srgbClr val="000000"/>
                      </a:solidFill>
                      <a:prstDash val="solid"/>
                      <a:round/>
                      <a:headEnd type="none" w="med" len="med"/>
                      <a:tailEnd type="none" w="med" len="med"/>
                    </a:lnR>
                    <a:lnT>
                      <a:noFill/>
                    </a:lnT>
                    <a:lnB>
                      <a:noFill/>
                    </a:lnB>
                  </a:tcPr>
                </a:tc>
              </a:tr>
              <a:tr h="182869">
                <a:tc>
                  <a:txBody>
                    <a:bodyPr/>
                    <a:lstStyle/>
                    <a:p>
                      <a:pPr algn="l" fontAlgn="b"/>
                      <a:r>
                        <a:rPr lang="en-US" sz="1000" b="0" i="0" u="none" strike="noStrike">
                          <a:solidFill>
                            <a:srgbClr val="000000"/>
                          </a:solidFill>
                          <a:latin typeface="Arial"/>
                        </a:rPr>
                        <a:t>Integrity </a:t>
                      </a:r>
                    </a:p>
                  </a:txBody>
                  <a:tcPr marL="6762" marR="6762" marT="676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latin typeface="Arial"/>
                      </a:endParaRPr>
                    </a:p>
                  </a:txBody>
                  <a:tcPr marL="6762" marR="6762" marT="6762" marB="0" anchor="b">
                    <a:lnL>
                      <a:noFill/>
                    </a:lnL>
                    <a:lnR>
                      <a:noFill/>
                    </a:lnR>
                    <a:lnT>
                      <a:noFill/>
                    </a:lnT>
                    <a:lnB>
                      <a:noFill/>
                    </a:lnB>
                  </a:tcPr>
                </a:tc>
                <a:tc>
                  <a:txBody>
                    <a:bodyPr/>
                    <a:lstStyle/>
                    <a:p>
                      <a:pPr algn="l" fontAlgn="b"/>
                      <a:endParaRPr lang="en-US" sz="1000" b="0" i="0" u="none" strike="noStrike">
                        <a:solidFill>
                          <a:srgbClr val="000000"/>
                        </a:solidFill>
                        <a:latin typeface="Arial"/>
                      </a:endParaRPr>
                    </a:p>
                  </a:txBody>
                  <a:tcPr marL="6762" marR="6762" marT="6762" marB="0" anchor="b">
                    <a:lnL>
                      <a:noFill/>
                    </a:lnL>
                    <a:lnR>
                      <a:noFill/>
                    </a:lnR>
                    <a:lnT>
                      <a:noFill/>
                    </a:lnT>
                    <a:lnB>
                      <a:noFill/>
                    </a:lnB>
                  </a:tcPr>
                </a:tc>
                <a:tc>
                  <a:txBody>
                    <a:bodyPr/>
                    <a:lstStyle/>
                    <a:p>
                      <a:pPr algn="ctr" fontAlgn="b"/>
                      <a:r>
                        <a:rPr lang="en-US" sz="1000" b="0" i="0" u="none" strike="noStrike" dirty="0">
                          <a:solidFill>
                            <a:srgbClr val="000000"/>
                          </a:solidFill>
                          <a:latin typeface="Arial"/>
                        </a:rPr>
                        <a:t>Mandatory</a:t>
                      </a:r>
                    </a:p>
                  </a:txBody>
                  <a:tcPr marL="6762" marR="6762" marT="6762" marB="0" anchor="b">
                    <a:lnL>
                      <a:noFill/>
                    </a:lnL>
                    <a:lnR w="12700" cap="flat" cmpd="sng" algn="ctr">
                      <a:solidFill>
                        <a:srgbClr val="000000"/>
                      </a:solidFill>
                      <a:prstDash val="solid"/>
                      <a:round/>
                      <a:headEnd type="none" w="med" len="med"/>
                      <a:tailEnd type="none" w="med" len="med"/>
                    </a:lnR>
                    <a:lnT>
                      <a:noFill/>
                    </a:lnT>
                    <a:lnB>
                      <a:noFill/>
                    </a:lnB>
                  </a:tcPr>
                </a:tc>
              </a:tr>
              <a:tr h="182869">
                <a:tc gridSpan="3">
                  <a:txBody>
                    <a:bodyPr/>
                    <a:lstStyle/>
                    <a:p>
                      <a:pPr algn="l" fontAlgn="b"/>
                      <a:r>
                        <a:rPr lang="en-US" sz="1000" b="0" i="0" u="none" strike="noStrike">
                          <a:solidFill>
                            <a:srgbClr val="000000"/>
                          </a:solidFill>
                          <a:latin typeface="Arial"/>
                        </a:rPr>
                        <a:t>Date and time stamp </a:t>
                      </a:r>
                    </a:p>
                  </a:txBody>
                  <a:tcPr marL="6762" marR="6762" marT="6762"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1000" b="0" i="0" u="none" strike="noStrike" dirty="0">
                          <a:solidFill>
                            <a:srgbClr val="000000"/>
                          </a:solidFill>
                          <a:latin typeface="Arial"/>
                        </a:rPr>
                        <a:t>Mandatory</a:t>
                      </a:r>
                    </a:p>
                  </a:txBody>
                  <a:tcPr marL="6762" marR="6762" marT="6762" marB="0" anchor="b">
                    <a:lnL>
                      <a:noFill/>
                    </a:lnL>
                    <a:lnR w="12700" cap="flat" cmpd="sng" algn="ctr">
                      <a:solidFill>
                        <a:srgbClr val="000000"/>
                      </a:solidFill>
                      <a:prstDash val="solid"/>
                      <a:round/>
                      <a:headEnd type="none" w="med" len="med"/>
                      <a:tailEnd type="none" w="med" len="med"/>
                    </a:lnR>
                    <a:lnT>
                      <a:noFill/>
                    </a:lnT>
                    <a:lnB>
                      <a:noFill/>
                    </a:lnB>
                  </a:tcPr>
                </a:tc>
              </a:tr>
              <a:tr h="182869">
                <a:tc gridSpan="3">
                  <a:txBody>
                    <a:bodyPr/>
                    <a:lstStyle/>
                    <a:p>
                      <a:pPr algn="l" fontAlgn="b"/>
                      <a:r>
                        <a:rPr lang="en-US" sz="1000" b="0" i="0" u="none" strike="noStrike">
                          <a:solidFill>
                            <a:srgbClr val="000000"/>
                          </a:solidFill>
                          <a:latin typeface="Arial"/>
                        </a:rPr>
                        <a:t>Unit of measurement used</a:t>
                      </a:r>
                    </a:p>
                  </a:txBody>
                  <a:tcPr marL="6762" marR="6762" marT="676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r>
                        <a:rPr lang="en-US" sz="1000" b="0" i="0" u="none" strike="noStrike" dirty="0">
                          <a:solidFill>
                            <a:srgbClr val="000000"/>
                          </a:solidFill>
                          <a:latin typeface="Arial"/>
                        </a:rPr>
                        <a:t>Mandatory</a:t>
                      </a:r>
                    </a:p>
                  </a:txBody>
                  <a:tcPr marL="6762" marR="6762" marT="676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pic>
        <p:nvPicPr>
          <p:cNvPr id="3" name="Picture 2"/>
          <p:cNvPicPr>
            <a:picLocks noChangeAspect="1" noChangeArrowheads="1"/>
          </p:cNvPicPr>
          <p:nvPr/>
        </p:nvPicPr>
        <p:blipFill>
          <a:blip r:embed="rId2"/>
          <a:srcRect/>
          <a:stretch>
            <a:fillRect/>
          </a:stretch>
        </p:blipFill>
        <p:spPr bwMode="auto">
          <a:xfrm>
            <a:off x="7239000" y="6436700"/>
            <a:ext cx="1905000" cy="4213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0"/>
            <a:ext cx="8229600" cy="838200"/>
          </a:xfrm>
        </p:spPr>
        <p:txBody>
          <a:bodyPr>
            <a:normAutofit/>
          </a:bodyPr>
          <a:lstStyle/>
          <a:p>
            <a:r>
              <a:rPr lang="en-US" sz="2400" u="sng" dirty="0" smtClean="0">
                <a:latin typeface="Arial" pitchFamily="34" charset="0"/>
                <a:cs typeface="Arial" pitchFamily="34" charset="0"/>
              </a:rPr>
              <a:t>Obstacle data: Shall/Mandatory</a:t>
            </a:r>
            <a:r>
              <a:rPr lang="en-US" sz="2800" u="sng" dirty="0" smtClean="0">
                <a:latin typeface="Arial" pitchFamily="34" charset="0"/>
                <a:cs typeface="Arial" pitchFamily="34" charset="0"/>
              </a:rPr>
              <a:t/>
            </a:r>
            <a:br>
              <a:rPr lang="en-US" sz="2800" u="sng" dirty="0" smtClean="0">
                <a:latin typeface="Arial" pitchFamily="34" charset="0"/>
                <a:cs typeface="Arial" pitchFamily="34" charset="0"/>
              </a:rPr>
            </a:br>
            <a:r>
              <a:rPr lang="en-US" sz="1200" b="1" u="sng" dirty="0" smtClean="0">
                <a:latin typeface="Arial" pitchFamily="34" charset="0"/>
                <a:cs typeface="Arial" pitchFamily="34" charset="0"/>
              </a:rPr>
              <a:t>CIVIL AVIATION REQUIREMENTS SERIES I PART I </a:t>
            </a:r>
            <a:br>
              <a:rPr lang="en-US" sz="1200" b="1" u="sng" dirty="0" smtClean="0">
                <a:latin typeface="Arial" pitchFamily="34" charset="0"/>
                <a:cs typeface="Arial" pitchFamily="34" charset="0"/>
              </a:rPr>
            </a:br>
            <a:r>
              <a:rPr lang="en-US" sz="1200" b="1" u="sng" dirty="0" smtClean="0">
                <a:latin typeface="Arial" pitchFamily="34" charset="0"/>
                <a:cs typeface="Arial" pitchFamily="34" charset="0"/>
              </a:rPr>
              <a:t>SECTION 9 , 8</a:t>
            </a:r>
            <a:r>
              <a:rPr lang="en-US" sz="1200" b="1" u="sng" baseline="30000" dirty="0" smtClean="0">
                <a:latin typeface="Arial" pitchFamily="34" charset="0"/>
                <a:cs typeface="Arial" pitchFamily="34" charset="0"/>
              </a:rPr>
              <a:t>th</a:t>
            </a:r>
            <a:r>
              <a:rPr lang="en-US" sz="1200" b="1" u="sng" dirty="0" smtClean="0">
                <a:latin typeface="Arial" pitchFamily="34" charset="0"/>
                <a:cs typeface="Arial" pitchFamily="34" charset="0"/>
              </a:rPr>
              <a:t> JANUARY 2010 ,</a:t>
            </a:r>
            <a:r>
              <a:rPr lang="en-US" sz="1100" b="1" dirty="0" smtClean="0"/>
              <a:t> </a:t>
            </a:r>
            <a:r>
              <a:rPr lang="en-US" sz="1200" b="1" u="sng" dirty="0" smtClean="0">
                <a:latin typeface="Arial" pitchFamily="34" charset="0"/>
                <a:cs typeface="Arial" pitchFamily="34" charset="0"/>
              </a:rPr>
              <a:t>Rev. 6, 20th September 2021 </a:t>
            </a:r>
          </a:p>
        </p:txBody>
      </p:sp>
      <p:sp>
        <p:nvSpPr>
          <p:cNvPr id="5" name="Content Placeholder 2"/>
          <p:cNvSpPr>
            <a:spLocks noGrp="1"/>
          </p:cNvSpPr>
          <p:nvPr>
            <p:ph idx="1"/>
          </p:nvPr>
        </p:nvSpPr>
        <p:spPr>
          <a:xfrm>
            <a:off x="533400" y="1295400"/>
            <a:ext cx="8229600" cy="4953000"/>
          </a:xfrm>
        </p:spPr>
        <p:txBody>
          <a:bodyPr>
            <a:noAutofit/>
          </a:bodyPr>
          <a:lstStyle/>
          <a:p>
            <a:pPr marL="0" indent="0">
              <a:lnSpc>
                <a:spcPct val="110000"/>
              </a:lnSpc>
              <a:spcBef>
                <a:spcPts val="0"/>
              </a:spcBef>
              <a:buNone/>
            </a:pPr>
            <a:r>
              <a:rPr lang="en-US" sz="1100" b="1" u="sng" dirty="0" smtClean="0">
                <a:latin typeface="Arial" pitchFamily="34" charset="0"/>
                <a:cs typeface="Arial" pitchFamily="34" charset="0"/>
              </a:rPr>
              <a:t>Sec 5.3.3.4.1</a:t>
            </a:r>
            <a:r>
              <a:rPr lang="en-US" sz="1100" u="sng" dirty="0" smtClean="0">
                <a:latin typeface="Arial" pitchFamily="34" charset="0"/>
                <a:cs typeface="Arial" pitchFamily="34" charset="0"/>
              </a:rPr>
              <a:t>:</a:t>
            </a:r>
            <a:r>
              <a:rPr lang="en-US" sz="1100" dirty="0" smtClean="0">
                <a:latin typeface="Arial" pitchFamily="34" charset="0"/>
                <a:cs typeface="Arial" pitchFamily="34" charset="0"/>
              </a:rPr>
              <a:t> Obstacle data sets </a:t>
            </a:r>
            <a:r>
              <a:rPr lang="en-US" sz="1100" b="1" u="sng" dirty="0" smtClean="0">
                <a:latin typeface="Arial" pitchFamily="34" charset="0"/>
                <a:cs typeface="Arial" pitchFamily="34" charset="0"/>
              </a:rPr>
              <a:t>shall</a:t>
            </a:r>
            <a:r>
              <a:rPr lang="en-US" sz="1100" dirty="0" smtClean="0">
                <a:latin typeface="Arial" pitchFamily="34" charset="0"/>
                <a:cs typeface="Arial" pitchFamily="34" charset="0"/>
              </a:rPr>
              <a:t> contain the </a:t>
            </a:r>
            <a:r>
              <a:rPr lang="en-US" sz="1100" b="1" u="sng" dirty="0" smtClean="0">
                <a:latin typeface="Arial" pitchFamily="34" charset="0"/>
                <a:cs typeface="Arial" pitchFamily="34" charset="0"/>
              </a:rPr>
              <a:t>digital representation of the vertical and horizontal extent of obstacles</a:t>
            </a:r>
            <a:r>
              <a:rPr lang="en-US" sz="1100" dirty="0" smtClean="0">
                <a:latin typeface="Arial" pitchFamily="34" charset="0"/>
                <a:cs typeface="Arial" pitchFamily="34" charset="0"/>
              </a:rPr>
              <a:t>. </a:t>
            </a:r>
          </a:p>
          <a:p>
            <a:pPr>
              <a:buNone/>
            </a:pPr>
            <a:r>
              <a:rPr lang="en-US" sz="1100" dirty="0" smtClean="0">
                <a:latin typeface="Arial" pitchFamily="34" charset="0"/>
                <a:cs typeface="Arial" pitchFamily="34" charset="0"/>
              </a:rPr>
              <a:t>[ PANS AIM Doc 10066 5.3.3.2.2.1 </a:t>
            </a:r>
            <a:r>
              <a:rPr lang="en-US" sz="1100" u="sng" dirty="0" smtClean="0">
                <a:latin typeface="Arial" pitchFamily="34" charset="0"/>
                <a:cs typeface="Arial" pitchFamily="34" charset="0"/>
              </a:rPr>
              <a:t>Obstacle data elements are features that shall be represented in the data sets </a:t>
            </a:r>
            <a:r>
              <a:rPr lang="en-US" sz="1100" b="1" u="sng" dirty="0" smtClean="0">
                <a:latin typeface="Arial" pitchFamily="34" charset="0"/>
                <a:cs typeface="Arial" pitchFamily="34" charset="0"/>
              </a:rPr>
              <a:t>by points, lines or polygons]</a:t>
            </a:r>
          </a:p>
          <a:p>
            <a:pPr marL="0" indent="0">
              <a:lnSpc>
                <a:spcPct val="110000"/>
              </a:lnSpc>
              <a:spcBef>
                <a:spcPts val="0"/>
              </a:spcBef>
              <a:buNone/>
            </a:pPr>
            <a:endParaRPr lang="en-US" sz="1100" dirty="0" smtClean="0">
              <a:latin typeface="Arial" pitchFamily="34" charset="0"/>
              <a:cs typeface="Arial" pitchFamily="34" charset="0"/>
            </a:endParaRPr>
          </a:p>
          <a:p>
            <a:pPr marL="0" indent="0">
              <a:lnSpc>
                <a:spcPct val="120000"/>
              </a:lnSpc>
              <a:spcBef>
                <a:spcPts val="0"/>
              </a:spcBef>
              <a:buNone/>
            </a:pPr>
            <a:r>
              <a:rPr lang="en-US" sz="1100" b="1" u="sng" dirty="0" smtClean="0">
                <a:latin typeface="Arial" pitchFamily="34" charset="0"/>
                <a:cs typeface="Arial" pitchFamily="34" charset="0"/>
              </a:rPr>
              <a:t>Sec 5.3.3.4.3</a:t>
            </a:r>
            <a:r>
              <a:rPr lang="en-US" sz="1100" u="sng" dirty="0" smtClean="0">
                <a:latin typeface="Arial" pitchFamily="34" charset="0"/>
                <a:cs typeface="Arial" pitchFamily="34" charset="0"/>
              </a:rPr>
              <a:t>: </a:t>
            </a:r>
            <a:r>
              <a:rPr lang="en-US" sz="1100" dirty="0" smtClean="0">
                <a:latin typeface="Arial" pitchFamily="34" charset="0"/>
                <a:cs typeface="Arial" pitchFamily="34" charset="0"/>
              </a:rPr>
              <a:t>The obstacle data </a:t>
            </a:r>
            <a:r>
              <a:rPr lang="en-US" sz="1100" b="1" u="sng" dirty="0" smtClean="0">
                <a:latin typeface="Arial" pitchFamily="34" charset="0"/>
                <a:cs typeface="Arial" pitchFamily="34" charset="0"/>
              </a:rPr>
              <a:t>shall</a:t>
            </a:r>
            <a:r>
              <a:rPr lang="en-US" sz="1100" dirty="0" smtClean="0">
                <a:latin typeface="Arial" pitchFamily="34" charset="0"/>
                <a:cs typeface="Arial" pitchFamily="34" charset="0"/>
              </a:rPr>
              <a:t> be provided for obstacles in </a:t>
            </a:r>
            <a:r>
              <a:rPr lang="en-US" sz="1100" b="1" u="sng" dirty="0" smtClean="0">
                <a:latin typeface="Arial" pitchFamily="34" charset="0"/>
                <a:cs typeface="Arial" pitchFamily="34" charset="0"/>
              </a:rPr>
              <a:t>Area 1 </a:t>
            </a:r>
            <a:r>
              <a:rPr lang="en-US" sz="1100" dirty="0" smtClean="0">
                <a:latin typeface="Arial" pitchFamily="34" charset="0"/>
                <a:cs typeface="Arial" pitchFamily="34" charset="0"/>
              </a:rPr>
              <a:t>whose height is </a:t>
            </a:r>
            <a:r>
              <a:rPr lang="en-US" sz="1100" b="1" u="sng" dirty="0" smtClean="0">
                <a:latin typeface="Arial" pitchFamily="34" charset="0"/>
                <a:cs typeface="Arial" pitchFamily="34" charset="0"/>
              </a:rPr>
              <a:t>100m or higher above ground</a:t>
            </a:r>
            <a:r>
              <a:rPr lang="en-US" sz="1100" dirty="0" smtClean="0">
                <a:latin typeface="Arial" pitchFamily="34" charset="0"/>
                <a:cs typeface="Arial" pitchFamily="34" charset="0"/>
              </a:rPr>
              <a:t>. </a:t>
            </a:r>
          </a:p>
          <a:p>
            <a:endParaRPr lang="en-US" sz="1100" dirty="0" smtClean="0">
              <a:latin typeface="Arial" pitchFamily="34" charset="0"/>
              <a:cs typeface="Arial" pitchFamily="34" charset="0"/>
            </a:endParaRPr>
          </a:p>
          <a:p>
            <a:pPr marL="0" indent="0">
              <a:spcBef>
                <a:spcPts val="0"/>
              </a:spcBef>
              <a:buNone/>
            </a:pPr>
            <a:r>
              <a:rPr lang="en-US" sz="1100" b="1" u="sng" dirty="0" smtClean="0">
                <a:latin typeface="Arial" pitchFamily="34" charset="0"/>
                <a:cs typeface="Arial" pitchFamily="34" charset="0"/>
              </a:rPr>
              <a:t>Sec 5.3.3.4.4</a:t>
            </a:r>
            <a:r>
              <a:rPr lang="en-US" sz="1100" u="sng" dirty="0" smtClean="0">
                <a:latin typeface="Arial" pitchFamily="34" charset="0"/>
                <a:cs typeface="Arial" pitchFamily="34" charset="0"/>
              </a:rPr>
              <a:t>:</a:t>
            </a:r>
            <a:r>
              <a:rPr lang="en-US" sz="1100" b="1" u="sng" dirty="0" smtClean="0">
                <a:latin typeface="Arial" pitchFamily="34" charset="0"/>
                <a:cs typeface="Arial" pitchFamily="34" charset="0"/>
              </a:rPr>
              <a:t> </a:t>
            </a:r>
            <a:r>
              <a:rPr lang="en-US" sz="1100" dirty="0" smtClean="0">
                <a:latin typeface="Arial" pitchFamily="34" charset="0"/>
                <a:cs typeface="Arial" pitchFamily="34" charset="0"/>
              </a:rPr>
              <a:t> For aerodromes regularly used by international civil aviation, obstacle data </a:t>
            </a:r>
            <a:r>
              <a:rPr lang="en-US" sz="1100" b="1" u="sng" dirty="0" smtClean="0">
                <a:latin typeface="Arial" pitchFamily="34" charset="0"/>
                <a:cs typeface="Arial" pitchFamily="34" charset="0"/>
              </a:rPr>
              <a:t>shall</a:t>
            </a:r>
            <a:r>
              <a:rPr lang="en-US" sz="1100" dirty="0" smtClean="0">
                <a:latin typeface="Arial" pitchFamily="34" charset="0"/>
                <a:cs typeface="Arial" pitchFamily="34" charset="0"/>
              </a:rPr>
              <a:t> be provided for </a:t>
            </a:r>
            <a:r>
              <a:rPr lang="en-US" sz="1100" u="sng" dirty="0" smtClean="0">
                <a:latin typeface="Arial" pitchFamily="34" charset="0"/>
                <a:cs typeface="Arial" pitchFamily="34" charset="0"/>
              </a:rPr>
              <a:t>all obstacles within Area 2 that are assessed as being a hazard to air navigation</a:t>
            </a:r>
            <a:r>
              <a:rPr lang="en-US" sz="1100" dirty="0" smtClean="0">
                <a:latin typeface="Arial" pitchFamily="34" charset="0"/>
                <a:cs typeface="Arial" pitchFamily="34" charset="0"/>
              </a:rPr>
              <a:t>. </a:t>
            </a:r>
          </a:p>
          <a:p>
            <a:pPr>
              <a:buNone/>
            </a:pPr>
            <a:endParaRPr lang="en-US" sz="1100" dirty="0" smtClean="0">
              <a:latin typeface="Arial" pitchFamily="34" charset="0"/>
              <a:cs typeface="Arial" pitchFamily="34" charset="0"/>
            </a:endParaRPr>
          </a:p>
          <a:p>
            <a:pPr>
              <a:buNone/>
            </a:pPr>
            <a:r>
              <a:rPr lang="en-US" sz="1100" b="1" u="sng" dirty="0" smtClean="0">
                <a:latin typeface="Arial" pitchFamily="34" charset="0"/>
                <a:cs typeface="Arial" pitchFamily="34" charset="0"/>
              </a:rPr>
              <a:t>Sec 5.3.3.4.5</a:t>
            </a:r>
            <a:r>
              <a:rPr lang="en-US" sz="1100" dirty="0" smtClean="0">
                <a:latin typeface="Arial" pitchFamily="34" charset="0"/>
                <a:cs typeface="Arial" pitchFamily="34" charset="0"/>
              </a:rPr>
              <a:t>: For aerodromes regularly used by international civil aviation, obstacle data </a:t>
            </a:r>
            <a:r>
              <a:rPr lang="en-US" sz="1100" b="1" u="sng" dirty="0" smtClean="0">
                <a:latin typeface="Arial" pitchFamily="34" charset="0"/>
                <a:cs typeface="Arial" pitchFamily="34" charset="0"/>
              </a:rPr>
              <a:t>shall</a:t>
            </a:r>
            <a:r>
              <a:rPr lang="en-US" sz="1100" dirty="0" smtClean="0">
                <a:latin typeface="Arial" pitchFamily="34" charset="0"/>
                <a:cs typeface="Arial" pitchFamily="34" charset="0"/>
              </a:rPr>
              <a:t> be provided for:</a:t>
            </a:r>
          </a:p>
          <a:p>
            <a:endParaRPr lang="en-US" sz="1100" dirty="0" smtClean="0">
              <a:latin typeface="Arial" pitchFamily="34" charset="0"/>
              <a:cs typeface="Arial" pitchFamily="34" charset="0"/>
            </a:endParaRPr>
          </a:p>
          <a:p>
            <a:pPr lvl="1">
              <a:buNone/>
            </a:pPr>
            <a:r>
              <a:rPr lang="en-US" sz="1100" dirty="0" smtClean="0">
                <a:latin typeface="Arial" pitchFamily="34" charset="0"/>
                <a:cs typeface="Arial" pitchFamily="34" charset="0"/>
              </a:rPr>
              <a:t>a) </a:t>
            </a:r>
            <a:r>
              <a:rPr lang="en-US" sz="1100" u="sng" dirty="0" smtClean="0">
                <a:latin typeface="Arial" pitchFamily="34" charset="0"/>
                <a:cs typeface="Arial" pitchFamily="34" charset="0"/>
              </a:rPr>
              <a:t>Area 2a</a:t>
            </a:r>
            <a:r>
              <a:rPr lang="en-US" sz="1100" dirty="0" smtClean="0">
                <a:latin typeface="Arial" pitchFamily="34" charset="0"/>
                <a:cs typeface="Arial" pitchFamily="34" charset="0"/>
              </a:rPr>
              <a:t>:  for those obstacles that penetrate an obstacle data collection surface outlined by a rectangular area around a runway that comprises the runway strip plus any clearway that exists. </a:t>
            </a:r>
            <a:r>
              <a:rPr lang="en-US" sz="1100" u="sng" dirty="0" smtClean="0">
                <a:latin typeface="Arial" pitchFamily="34" charset="0"/>
                <a:cs typeface="Arial" pitchFamily="34" charset="0"/>
              </a:rPr>
              <a:t>The Area 2a </a:t>
            </a:r>
            <a:r>
              <a:rPr lang="en-US" sz="1100" dirty="0" smtClean="0">
                <a:latin typeface="Arial" pitchFamily="34" charset="0"/>
                <a:cs typeface="Arial" pitchFamily="34" charset="0"/>
              </a:rPr>
              <a:t>obstacle collection surface shall have height of 3 m above the nearest runway elevation measured along the runway centre line, and for those portions related to a clearway, if one exists, at the elevation of nearest runway end; </a:t>
            </a:r>
          </a:p>
          <a:p>
            <a:pPr lvl="1">
              <a:buNone/>
            </a:pPr>
            <a:r>
              <a:rPr lang="en-US" sz="1100" dirty="0" smtClean="0">
                <a:latin typeface="Arial" pitchFamily="34" charset="0"/>
                <a:cs typeface="Arial" pitchFamily="34" charset="0"/>
              </a:rPr>
              <a:t>b) </a:t>
            </a:r>
            <a:r>
              <a:rPr lang="en-US" sz="1100" u="sng" dirty="0" smtClean="0">
                <a:latin typeface="Arial" pitchFamily="34" charset="0"/>
                <a:cs typeface="Arial" pitchFamily="34" charset="0"/>
              </a:rPr>
              <a:t>Objects in the take-off flight path area which project above a plane surface having a 1.2 per cent slope </a:t>
            </a:r>
            <a:r>
              <a:rPr lang="en-US" sz="1100" dirty="0" smtClean="0">
                <a:latin typeface="Arial" pitchFamily="34" charset="0"/>
                <a:cs typeface="Arial" pitchFamily="34" charset="0"/>
              </a:rPr>
              <a:t>and having a common origin with the take-off flight path area; and </a:t>
            </a:r>
          </a:p>
          <a:p>
            <a:pPr lvl="1">
              <a:buNone/>
            </a:pPr>
            <a:r>
              <a:rPr lang="en-US" sz="1100" dirty="0" smtClean="0">
                <a:latin typeface="Arial" pitchFamily="34" charset="0"/>
                <a:cs typeface="Arial" pitchFamily="34" charset="0"/>
              </a:rPr>
              <a:t>c) </a:t>
            </a:r>
            <a:r>
              <a:rPr lang="en-US" sz="1100" u="sng" dirty="0" smtClean="0">
                <a:latin typeface="Arial" pitchFamily="34" charset="0"/>
                <a:cs typeface="Arial" pitchFamily="34" charset="0"/>
              </a:rPr>
              <a:t>penetrations of the aerodrome obstacle limitation surfaces</a:t>
            </a:r>
            <a:r>
              <a:rPr lang="en-US" sz="1100" dirty="0" smtClean="0">
                <a:latin typeface="Arial" pitchFamily="34" charset="0"/>
                <a:cs typeface="Arial" pitchFamily="34" charset="0"/>
              </a:rPr>
              <a:t>. </a:t>
            </a:r>
          </a:p>
          <a:p>
            <a:pPr>
              <a:buNone/>
            </a:pPr>
            <a:r>
              <a:rPr lang="en-US" sz="1000" i="1" dirty="0" smtClean="0">
                <a:latin typeface="Arial" pitchFamily="34" charset="0"/>
                <a:cs typeface="Arial" pitchFamily="34" charset="0"/>
              </a:rPr>
              <a:t>[Note.— Take-off flight path area are specified in Annex 4, 3.8.2. Aerodrome obstacle limitation surfaces are specified in Annex 14, Volume 1, Chapter 4. ]</a:t>
            </a:r>
          </a:p>
          <a:p>
            <a:pPr>
              <a:buNone/>
            </a:pPr>
            <a:endParaRPr lang="en-US" sz="1100" dirty="0" smtClean="0"/>
          </a:p>
          <a:p>
            <a:pPr marL="0" indent="0">
              <a:spcBef>
                <a:spcPts val="0"/>
              </a:spcBef>
              <a:buNone/>
            </a:pPr>
            <a:r>
              <a:rPr lang="en-US" sz="1100" b="1" u="sng" dirty="0" smtClean="0">
                <a:latin typeface="Arial" pitchFamily="34" charset="0"/>
                <a:cs typeface="Arial" pitchFamily="34" charset="0"/>
              </a:rPr>
              <a:t>Sec 5.3.3.4.10 </a:t>
            </a:r>
            <a:r>
              <a:rPr lang="en-US" sz="1100" dirty="0" smtClean="0">
                <a:latin typeface="Arial" pitchFamily="34" charset="0"/>
                <a:cs typeface="Arial" pitchFamily="34" charset="0"/>
              </a:rPr>
              <a:t>f or Aerodromes regularly used by international civil aviation, obstacle data </a:t>
            </a:r>
            <a:r>
              <a:rPr lang="en-US" sz="1100" b="1" u="sng" dirty="0" smtClean="0">
                <a:latin typeface="Arial" pitchFamily="34" charset="0"/>
                <a:cs typeface="Arial" pitchFamily="34" charset="0"/>
              </a:rPr>
              <a:t>shall</a:t>
            </a:r>
            <a:r>
              <a:rPr lang="en-US" sz="1100" dirty="0" smtClean="0">
                <a:latin typeface="Arial" pitchFamily="34" charset="0"/>
                <a:cs typeface="Arial" pitchFamily="34" charset="0"/>
              </a:rPr>
              <a:t> be provided for </a:t>
            </a:r>
            <a:r>
              <a:rPr lang="en-US" sz="1100" b="1" u="sng" dirty="0" smtClean="0">
                <a:latin typeface="Arial" pitchFamily="34" charset="0"/>
                <a:cs typeface="Arial" pitchFamily="34" charset="0"/>
              </a:rPr>
              <a:t>Area 4</a:t>
            </a:r>
            <a:r>
              <a:rPr lang="en-US" sz="1100" dirty="0" smtClean="0">
                <a:latin typeface="Arial" pitchFamily="34" charset="0"/>
                <a:cs typeface="Arial" pitchFamily="34" charset="0"/>
              </a:rPr>
              <a:t>, for all runways where precision approach Category II or III operations have been established. </a:t>
            </a:r>
          </a:p>
          <a:p>
            <a:pPr marL="0" indent="0">
              <a:lnSpc>
                <a:spcPct val="110000"/>
              </a:lnSpc>
              <a:spcBef>
                <a:spcPts val="0"/>
              </a:spcBef>
              <a:buNone/>
            </a:pPr>
            <a:r>
              <a:rPr lang="en-US" sz="1100" dirty="0" smtClean="0">
                <a:latin typeface="Arial" pitchFamily="34" charset="0"/>
                <a:cs typeface="Arial" pitchFamily="34" charset="0"/>
              </a:rPr>
              <a:t>. </a:t>
            </a:r>
          </a:p>
          <a:p>
            <a:pPr>
              <a:buNone/>
            </a:pPr>
            <a:r>
              <a:rPr lang="en-US" sz="1100" u="sng" dirty="0" smtClean="0">
                <a:latin typeface="Arial" pitchFamily="34" charset="0"/>
                <a:cs typeface="Arial" pitchFamily="34" charset="0"/>
              </a:rPr>
              <a:t>Obstacle features attributes: Table A 6-2</a:t>
            </a:r>
            <a:endParaRPr lang="en-US" sz="1100" u="sng" dirty="0">
              <a:latin typeface="Arial" pitchFamily="34" charset="0"/>
              <a:cs typeface="Arial" pitchFamily="34" charset="0"/>
            </a:endParaRPr>
          </a:p>
        </p:txBody>
      </p:sp>
      <p:pic>
        <p:nvPicPr>
          <p:cNvPr id="6" name="Picture 2"/>
          <p:cNvPicPr>
            <a:picLocks noChangeAspect="1" noChangeArrowheads="1"/>
          </p:cNvPicPr>
          <p:nvPr/>
        </p:nvPicPr>
        <p:blipFill>
          <a:blip r:embed="rId2"/>
          <a:srcRect/>
          <a:stretch>
            <a:fillRect/>
          </a:stretch>
        </p:blipFill>
        <p:spPr bwMode="auto">
          <a:xfrm>
            <a:off x="7076670" y="6400800"/>
            <a:ext cx="2067330" cy="4572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752601" y="838191"/>
          <a:ext cx="5867398" cy="5486414"/>
        </p:xfrm>
        <a:graphic>
          <a:graphicData uri="http://schemas.openxmlformats.org/drawingml/2006/table">
            <a:tbl>
              <a:tblPr/>
              <a:tblGrid>
                <a:gridCol w="1162580"/>
                <a:gridCol w="1162580"/>
                <a:gridCol w="1162580"/>
                <a:gridCol w="2379658"/>
              </a:tblGrid>
              <a:tr h="171183">
                <a:tc gridSpan="4">
                  <a:txBody>
                    <a:bodyPr/>
                    <a:lstStyle/>
                    <a:p>
                      <a:pPr algn="ctr" fontAlgn="b"/>
                      <a:r>
                        <a:rPr lang="en-US" sz="1000" b="1" i="0" u="sng" strike="noStrike" dirty="0">
                          <a:solidFill>
                            <a:srgbClr val="000000"/>
                          </a:solidFill>
                          <a:latin typeface="Arial" pitchFamily="34" charset="0"/>
                          <a:cs typeface="Arial" pitchFamily="34" charset="0"/>
                        </a:rPr>
                        <a:t>OBSTACLE ATTRIBUTES</a:t>
                      </a:r>
                    </a:p>
                  </a:txBody>
                  <a:tcPr marL="7061" marR="7061" marT="70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171183">
                <a:tc gridSpan="4">
                  <a:txBody>
                    <a:bodyPr/>
                    <a:lstStyle/>
                    <a:p>
                      <a:pPr algn="ctr" fontAlgn="b"/>
                      <a:r>
                        <a:rPr lang="en-US" sz="1000" b="1" i="0" u="none" strike="noStrike" dirty="0">
                          <a:solidFill>
                            <a:srgbClr val="000000"/>
                          </a:solidFill>
                          <a:latin typeface="Arial" pitchFamily="34" charset="0"/>
                          <a:cs typeface="Arial" pitchFamily="34" charset="0"/>
                        </a:rPr>
                        <a:t>Appendix 6</a:t>
                      </a:r>
                    </a:p>
                  </a:txBody>
                  <a:tcPr marL="7061" marR="7061" marT="70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171183">
                <a:tc>
                  <a:txBody>
                    <a:bodyPr/>
                    <a:lstStyle/>
                    <a:p>
                      <a:pPr algn="l" fontAlgn="b"/>
                      <a:r>
                        <a:rPr lang="en-US" sz="1000" b="0" i="0" u="none" strike="noStrike" dirty="0">
                          <a:solidFill>
                            <a:srgbClr val="000000"/>
                          </a:solidFill>
                          <a:latin typeface="Arial" pitchFamily="34" charset="0"/>
                          <a:cs typeface="Arial" pitchFamily="34" charset="0"/>
                        </a:rPr>
                        <a:t> </a:t>
                      </a:r>
                    </a:p>
                  </a:txBody>
                  <a:tcPr marL="7061" marR="7061" marT="706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latin typeface="Arial" pitchFamily="34" charset="0"/>
                        <a:cs typeface="Arial" pitchFamily="34" charset="0"/>
                      </a:endParaRPr>
                    </a:p>
                  </a:txBody>
                  <a:tcPr marL="7061" marR="7061" marT="7061" marB="0" anchor="b">
                    <a:lnL>
                      <a:noFill/>
                    </a:lnL>
                    <a:lnR>
                      <a:noFill/>
                    </a:lnR>
                    <a:lnT>
                      <a:noFill/>
                    </a:lnT>
                    <a:lnB>
                      <a:noFill/>
                    </a:lnB>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7061" marR="7061" marT="7061" marB="0" anchor="b">
                    <a:lnL>
                      <a:noFill/>
                    </a:lnL>
                    <a:lnR>
                      <a:noFill/>
                    </a:lnR>
                    <a:lnT>
                      <a:noFill/>
                    </a:lnT>
                    <a:lnB>
                      <a:noFill/>
                    </a:lnB>
                  </a:tcPr>
                </a:tc>
                <a:tc>
                  <a:txBody>
                    <a:bodyPr/>
                    <a:lstStyle/>
                    <a:p>
                      <a:pPr algn="l" fontAlgn="b"/>
                      <a:r>
                        <a:rPr lang="en-US" sz="1000" b="0" i="0" u="none" strike="noStrike">
                          <a:solidFill>
                            <a:srgbClr val="000000"/>
                          </a:solidFill>
                          <a:latin typeface="Arial" pitchFamily="34" charset="0"/>
                          <a:cs typeface="Arial" pitchFamily="34" charset="0"/>
                        </a:rPr>
                        <a:t> </a:t>
                      </a:r>
                    </a:p>
                  </a:txBody>
                  <a:tcPr marL="7061" marR="7061" marT="7061" marB="0" anchor="b">
                    <a:lnL>
                      <a:noFill/>
                    </a:lnL>
                    <a:lnR w="12700" cap="flat" cmpd="sng" algn="ctr">
                      <a:solidFill>
                        <a:srgbClr val="000000"/>
                      </a:solidFill>
                      <a:prstDash val="solid"/>
                      <a:round/>
                      <a:headEnd type="none" w="med" len="med"/>
                      <a:tailEnd type="none" w="med" len="med"/>
                    </a:lnR>
                    <a:lnT>
                      <a:noFill/>
                    </a:lnT>
                    <a:lnB>
                      <a:noFill/>
                    </a:lnB>
                  </a:tcPr>
                </a:tc>
              </a:tr>
              <a:tr h="171183">
                <a:tc gridSpan="4">
                  <a:txBody>
                    <a:bodyPr/>
                    <a:lstStyle/>
                    <a:p>
                      <a:pPr algn="ctr" fontAlgn="b"/>
                      <a:r>
                        <a:rPr lang="en-US" sz="1000" b="1" i="0" u="sng" strike="noStrike" dirty="0">
                          <a:solidFill>
                            <a:srgbClr val="000000"/>
                          </a:solidFill>
                          <a:latin typeface="Arial" pitchFamily="34" charset="0"/>
                          <a:cs typeface="Arial" pitchFamily="34" charset="0"/>
                        </a:rPr>
                        <a:t>Table A6-2. </a:t>
                      </a:r>
                      <a:r>
                        <a:rPr lang="en-US" sz="1000" b="1" i="0" u="sng" strike="noStrike" dirty="0" smtClean="0">
                          <a:solidFill>
                            <a:srgbClr val="000000"/>
                          </a:solidFill>
                          <a:latin typeface="Arial" pitchFamily="34" charset="0"/>
                          <a:cs typeface="Arial" pitchFamily="34" charset="0"/>
                        </a:rPr>
                        <a:t>Obstacle</a:t>
                      </a:r>
                      <a:r>
                        <a:rPr lang="en-US" sz="1000" b="1" i="0" u="sng" strike="noStrike" baseline="0" dirty="0" smtClean="0">
                          <a:solidFill>
                            <a:srgbClr val="000000"/>
                          </a:solidFill>
                          <a:latin typeface="Arial" pitchFamily="34" charset="0"/>
                          <a:cs typeface="Arial" pitchFamily="34" charset="0"/>
                        </a:rPr>
                        <a:t> </a:t>
                      </a:r>
                      <a:r>
                        <a:rPr lang="en-US" sz="1000" b="1" i="0" u="sng" strike="noStrike" dirty="0" smtClean="0">
                          <a:solidFill>
                            <a:srgbClr val="000000"/>
                          </a:solidFill>
                          <a:latin typeface="Arial" pitchFamily="34" charset="0"/>
                          <a:cs typeface="Arial" pitchFamily="34" charset="0"/>
                        </a:rPr>
                        <a:t>attributes</a:t>
                      </a:r>
                      <a:endParaRPr lang="en-US" sz="1000" b="1" i="0" u="sng" strike="noStrike" dirty="0">
                        <a:solidFill>
                          <a:srgbClr val="000000"/>
                        </a:solidFill>
                        <a:latin typeface="Arial" pitchFamily="34" charset="0"/>
                        <a:cs typeface="Arial" pitchFamily="34" charset="0"/>
                      </a:endParaRPr>
                    </a:p>
                  </a:txBody>
                  <a:tcPr marL="7061" marR="7061" marT="70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171183">
                <a:tc>
                  <a:txBody>
                    <a:bodyPr/>
                    <a:lstStyle/>
                    <a:p>
                      <a:pPr algn="l" fontAlgn="b"/>
                      <a:r>
                        <a:rPr lang="en-US" sz="1000" b="0" i="0" u="none" strike="noStrike" dirty="0">
                          <a:solidFill>
                            <a:srgbClr val="000000"/>
                          </a:solidFill>
                          <a:latin typeface="Arial" pitchFamily="34" charset="0"/>
                          <a:cs typeface="Arial" pitchFamily="34" charset="0"/>
                        </a:rPr>
                        <a:t> </a:t>
                      </a:r>
                    </a:p>
                  </a:txBody>
                  <a:tcPr marL="7061" marR="7061" marT="706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latin typeface="Arial" pitchFamily="34" charset="0"/>
                        <a:cs typeface="Arial" pitchFamily="34" charset="0"/>
                      </a:endParaRPr>
                    </a:p>
                  </a:txBody>
                  <a:tcPr marL="7061" marR="7061" marT="7061" marB="0" anchor="b">
                    <a:lnL>
                      <a:noFill/>
                    </a:lnL>
                    <a:lnR>
                      <a:noFill/>
                    </a:lnR>
                    <a:lnT>
                      <a:noFill/>
                    </a:lnT>
                    <a:lnB>
                      <a:noFill/>
                    </a:lnB>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7061" marR="7061" marT="7061" marB="0" anchor="b">
                    <a:lnL>
                      <a:noFill/>
                    </a:lnL>
                    <a:lnR>
                      <a:noFill/>
                    </a:lnR>
                    <a:lnT>
                      <a:noFill/>
                    </a:lnT>
                    <a:lnB>
                      <a:noFill/>
                    </a:lnB>
                  </a:tcPr>
                </a:tc>
                <a:tc>
                  <a:txBody>
                    <a:bodyPr/>
                    <a:lstStyle/>
                    <a:p>
                      <a:pPr algn="l" fontAlgn="b"/>
                      <a:r>
                        <a:rPr lang="en-US" sz="1000" b="0" i="0" u="none" strike="noStrike">
                          <a:solidFill>
                            <a:srgbClr val="000000"/>
                          </a:solidFill>
                          <a:latin typeface="Arial" pitchFamily="34" charset="0"/>
                          <a:cs typeface="Arial" pitchFamily="34" charset="0"/>
                        </a:rPr>
                        <a:t> </a:t>
                      </a:r>
                    </a:p>
                  </a:txBody>
                  <a:tcPr marL="7061" marR="7061" marT="7061" marB="0" anchor="b">
                    <a:lnL>
                      <a:noFill/>
                    </a:lnL>
                    <a:lnR w="12700" cap="flat" cmpd="sng" algn="ctr">
                      <a:solidFill>
                        <a:srgbClr val="000000"/>
                      </a:solidFill>
                      <a:prstDash val="solid"/>
                      <a:round/>
                      <a:headEnd type="none" w="med" len="med"/>
                      <a:tailEnd type="none" w="med" len="med"/>
                    </a:lnR>
                    <a:lnT>
                      <a:noFill/>
                    </a:lnT>
                    <a:lnB>
                      <a:noFill/>
                    </a:lnB>
                  </a:tcPr>
                </a:tc>
              </a:tr>
              <a:tr h="171183">
                <a:tc gridSpan="2">
                  <a:txBody>
                    <a:bodyPr/>
                    <a:lstStyle/>
                    <a:p>
                      <a:pPr algn="l" fontAlgn="b"/>
                      <a:r>
                        <a:rPr lang="en-US" sz="1000" b="1" i="0" u="none" strike="noStrike" dirty="0">
                          <a:solidFill>
                            <a:srgbClr val="000000"/>
                          </a:solidFill>
                          <a:latin typeface="Arial" pitchFamily="34" charset="0"/>
                          <a:cs typeface="Arial" pitchFamily="34" charset="0"/>
                        </a:rPr>
                        <a:t>Obstacle attribute </a:t>
                      </a:r>
                    </a:p>
                  </a:txBody>
                  <a:tcPr marL="7061" marR="7061" marT="7061"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7061" marR="7061" marT="7061" marB="0" anchor="b">
                    <a:lnL>
                      <a:noFill/>
                    </a:lnL>
                    <a:lnR>
                      <a:noFill/>
                    </a:lnR>
                    <a:lnT>
                      <a:noFill/>
                    </a:lnT>
                    <a:lnB>
                      <a:noFill/>
                    </a:lnB>
                  </a:tcPr>
                </a:tc>
                <a:tc>
                  <a:txBody>
                    <a:bodyPr/>
                    <a:lstStyle/>
                    <a:p>
                      <a:pPr algn="l" fontAlgn="b"/>
                      <a:r>
                        <a:rPr lang="en-US" sz="1000" b="1" i="0" u="none" strike="noStrike">
                          <a:solidFill>
                            <a:srgbClr val="000000"/>
                          </a:solidFill>
                          <a:latin typeface="Arial" pitchFamily="34" charset="0"/>
                          <a:cs typeface="Arial" pitchFamily="34" charset="0"/>
                        </a:rPr>
                        <a:t>Mandatory/Optional</a:t>
                      </a:r>
                    </a:p>
                  </a:txBody>
                  <a:tcPr marL="7061" marR="7061" marT="7061" marB="0" anchor="b">
                    <a:lnL>
                      <a:noFill/>
                    </a:lnL>
                    <a:lnR w="12700" cap="flat" cmpd="sng" algn="ctr">
                      <a:solidFill>
                        <a:srgbClr val="000000"/>
                      </a:solidFill>
                      <a:prstDash val="solid"/>
                      <a:round/>
                      <a:headEnd type="none" w="med" len="med"/>
                      <a:tailEnd type="none" w="med" len="med"/>
                    </a:lnR>
                    <a:lnT>
                      <a:noFill/>
                    </a:lnT>
                    <a:lnB>
                      <a:noFill/>
                    </a:lnB>
                  </a:tcPr>
                </a:tc>
              </a:tr>
              <a:tr h="171183">
                <a:tc>
                  <a:txBody>
                    <a:bodyPr/>
                    <a:lstStyle/>
                    <a:p>
                      <a:pPr algn="l" fontAlgn="b"/>
                      <a:r>
                        <a:rPr lang="en-US" sz="1000" b="0" i="0" u="none" strike="noStrike" dirty="0">
                          <a:solidFill>
                            <a:srgbClr val="000000"/>
                          </a:solidFill>
                          <a:latin typeface="Arial" pitchFamily="34" charset="0"/>
                          <a:cs typeface="Arial" pitchFamily="34" charset="0"/>
                        </a:rPr>
                        <a:t> </a:t>
                      </a:r>
                    </a:p>
                  </a:txBody>
                  <a:tcPr marL="7061" marR="7061" marT="706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latin typeface="Arial" pitchFamily="34" charset="0"/>
                        <a:cs typeface="Arial" pitchFamily="34" charset="0"/>
                      </a:endParaRPr>
                    </a:p>
                  </a:txBody>
                  <a:tcPr marL="7061" marR="7061" marT="7061" marB="0" anchor="b">
                    <a:lnL>
                      <a:noFill/>
                    </a:lnL>
                    <a:lnR>
                      <a:noFill/>
                    </a:lnR>
                    <a:lnT>
                      <a:noFill/>
                    </a:lnT>
                    <a:lnB>
                      <a:noFill/>
                    </a:lnB>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7061" marR="7061" marT="7061" marB="0" anchor="b">
                    <a:lnL>
                      <a:noFill/>
                    </a:lnL>
                    <a:lnR>
                      <a:noFill/>
                    </a:lnR>
                    <a:lnT>
                      <a:noFill/>
                    </a:lnT>
                    <a:lnB>
                      <a:noFill/>
                    </a:lnB>
                  </a:tcPr>
                </a:tc>
                <a:tc>
                  <a:txBody>
                    <a:bodyPr/>
                    <a:lstStyle/>
                    <a:p>
                      <a:pPr algn="l" fontAlgn="b"/>
                      <a:r>
                        <a:rPr lang="en-US" sz="1000" b="0" i="0" u="none" strike="noStrike">
                          <a:solidFill>
                            <a:srgbClr val="000000"/>
                          </a:solidFill>
                          <a:latin typeface="Arial" pitchFamily="34" charset="0"/>
                          <a:cs typeface="Arial" pitchFamily="34" charset="0"/>
                        </a:rPr>
                        <a:t> </a:t>
                      </a:r>
                    </a:p>
                  </a:txBody>
                  <a:tcPr marL="7061" marR="7061" marT="7061" marB="0" anchor="b">
                    <a:lnL>
                      <a:noFill/>
                    </a:lnL>
                    <a:lnR w="12700" cap="flat" cmpd="sng" algn="ctr">
                      <a:solidFill>
                        <a:srgbClr val="000000"/>
                      </a:solidFill>
                      <a:prstDash val="solid"/>
                      <a:round/>
                      <a:headEnd type="none" w="med" len="med"/>
                      <a:tailEnd type="none" w="med" len="med"/>
                    </a:lnR>
                    <a:lnT>
                      <a:noFill/>
                    </a:lnT>
                    <a:lnB>
                      <a:noFill/>
                    </a:lnB>
                  </a:tcPr>
                </a:tc>
              </a:tr>
              <a:tr h="171183">
                <a:tc gridSpan="2">
                  <a:txBody>
                    <a:bodyPr/>
                    <a:lstStyle/>
                    <a:p>
                      <a:pPr algn="l" fontAlgn="b"/>
                      <a:r>
                        <a:rPr lang="en-US" sz="1000" b="0" i="0" u="none" strike="noStrike" dirty="0">
                          <a:solidFill>
                            <a:srgbClr val="000000"/>
                          </a:solidFill>
                          <a:latin typeface="Arial" pitchFamily="34" charset="0"/>
                          <a:cs typeface="Arial" pitchFamily="34" charset="0"/>
                        </a:rPr>
                        <a:t>Area of coverage </a:t>
                      </a:r>
                    </a:p>
                  </a:txBody>
                  <a:tcPr marL="7061" marR="7061" marT="7061"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1000" b="0" i="0" u="none" strike="noStrike">
                        <a:solidFill>
                          <a:srgbClr val="000000"/>
                        </a:solidFill>
                        <a:latin typeface="Arial" pitchFamily="34" charset="0"/>
                        <a:cs typeface="Arial" pitchFamily="34" charset="0"/>
                      </a:endParaRPr>
                    </a:p>
                  </a:txBody>
                  <a:tcPr marL="7061" marR="7061" marT="7061" marB="0" anchor="b">
                    <a:lnL>
                      <a:noFill/>
                    </a:lnL>
                    <a:lnR>
                      <a:noFill/>
                    </a:lnR>
                    <a:lnT>
                      <a:noFill/>
                    </a:lnT>
                    <a:lnB>
                      <a:noFill/>
                    </a:lnB>
                  </a:tcPr>
                </a:tc>
                <a:tc>
                  <a:txBody>
                    <a:bodyPr/>
                    <a:lstStyle/>
                    <a:p>
                      <a:pPr algn="ctr" fontAlgn="b"/>
                      <a:r>
                        <a:rPr lang="en-US" sz="1000" b="0" i="0" u="none" strike="noStrike" dirty="0">
                          <a:solidFill>
                            <a:srgbClr val="000000"/>
                          </a:solidFill>
                          <a:latin typeface="Arial" pitchFamily="34" charset="0"/>
                          <a:cs typeface="Arial" pitchFamily="34" charset="0"/>
                        </a:rPr>
                        <a:t>Mandatory</a:t>
                      </a:r>
                    </a:p>
                  </a:txBody>
                  <a:tcPr marL="7061" marR="7061" marT="7061" marB="0" anchor="b">
                    <a:lnL>
                      <a:noFill/>
                    </a:lnL>
                    <a:lnR w="12700" cap="flat" cmpd="sng" algn="ctr">
                      <a:solidFill>
                        <a:srgbClr val="000000"/>
                      </a:solidFill>
                      <a:prstDash val="solid"/>
                      <a:round/>
                      <a:headEnd type="none" w="med" len="med"/>
                      <a:tailEnd type="none" w="med" len="med"/>
                    </a:lnR>
                    <a:lnT>
                      <a:noFill/>
                    </a:lnT>
                    <a:lnB>
                      <a:noFill/>
                    </a:lnB>
                  </a:tcPr>
                </a:tc>
              </a:tr>
              <a:tr h="171183">
                <a:tc gridSpan="3">
                  <a:txBody>
                    <a:bodyPr/>
                    <a:lstStyle/>
                    <a:p>
                      <a:pPr algn="l" fontAlgn="b"/>
                      <a:r>
                        <a:rPr lang="en-US" sz="1000" b="0" i="0" u="none" strike="noStrike" dirty="0">
                          <a:solidFill>
                            <a:srgbClr val="000000"/>
                          </a:solidFill>
                          <a:latin typeface="Arial" pitchFamily="34" charset="0"/>
                          <a:cs typeface="Arial" pitchFamily="34" charset="0"/>
                        </a:rPr>
                        <a:t>Data originator identifier </a:t>
                      </a:r>
                    </a:p>
                  </a:txBody>
                  <a:tcPr marL="7061" marR="7061" marT="7061"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1000" b="0" i="0" u="none" strike="noStrike" dirty="0">
                          <a:solidFill>
                            <a:srgbClr val="000000"/>
                          </a:solidFill>
                          <a:latin typeface="Arial" pitchFamily="34" charset="0"/>
                          <a:cs typeface="Arial" pitchFamily="34" charset="0"/>
                        </a:rPr>
                        <a:t>Mandatory</a:t>
                      </a:r>
                    </a:p>
                  </a:txBody>
                  <a:tcPr marL="7061" marR="7061" marT="7061" marB="0" anchor="b">
                    <a:lnL>
                      <a:noFill/>
                    </a:lnL>
                    <a:lnR w="12700" cap="flat" cmpd="sng" algn="ctr">
                      <a:solidFill>
                        <a:srgbClr val="000000"/>
                      </a:solidFill>
                      <a:prstDash val="solid"/>
                      <a:round/>
                      <a:headEnd type="none" w="med" len="med"/>
                      <a:tailEnd type="none" w="med" len="med"/>
                    </a:lnR>
                    <a:lnT>
                      <a:noFill/>
                    </a:lnT>
                    <a:lnB>
                      <a:noFill/>
                    </a:lnB>
                  </a:tcPr>
                </a:tc>
              </a:tr>
              <a:tr h="171183">
                <a:tc gridSpan="3">
                  <a:txBody>
                    <a:bodyPr/>
                    <a:lstStyle/>
                    <a:p>
                      <a:pPr algn="l" fontAlgn="b"/>
                      <a:r>
                        <a:rPr lang="en-US" sz="1000" b="0" i="0" u="none" strike="noStrike" dirty="0">
                          <a:solidFill>
                            <a:srgbClr val="000000"/>
                          </a:solidFill>
                          <a:latin typeface="Arial" pitchFamily="34" charset="0"/>
                          <a:cs typeface="Arial" pitchFamily="34" charset="0"/>
                        </a:rPr>
                        <a:t>Data source identifier </a:t>
                      </a:r>
                    </a:p>
                  </a:txBody>
                  <a:tcPr marL="7061" marR="7061" marT="7061"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1000" b="0" i="0" u="none" strike="noStrike" dirty="0">
                          <a:solidFill>
                            <a:srgbClr val="000000"/>
                          </a:solidFill>
                          <a:latin typeface="Arial" pitchFamily="34" charset="0"/>
                          <a:cs typeface="Arial" pitchFamily="34" charset="0"/>
                        </a:rPr>
                        <a:t>Mandatory</a:t>
                      </a:r>
                    </a:p>
                  </a:txBody>
                  <a:tcPr marL="7061" marR="7061" marT="7061" marB="0" anchor="b">
                    <a:lnL>
                      <a:noFill/>
                    </a:lnL>
                    <a:lnR w="12700" cap="flat" cmpd="sng" algn="ctr">
                      <a:solidFill>
                        <a:srgbClr val="000000"/>
                      </a:solidFill>
                      <a:prstDash val="solid"/>
                      <a:round/>
                      <a:headEnd type="none" w="med" len="med"/>
                      <a:tailEnd type="none" w="med" len="med"/>
                    </a:lnR>
                    <a:lnT>
                      <a:noFill/>
                    </a:lnT>
                    <a:lnB>
                      <a:noFill/>
                    </a:lnB>
                  </a:tcPr>
                </a:tc>
              </a:tr>
              <a:tr h="171183">
                <a:tc gridSpan="2">
                  <a:txBody>
                    <a:bodyPr/>
                    <a:lstStyle/>
                    <a:p>
                      <a:pPr algn="l" fontAlgn="b"/>
                      <a:r>
                        <a:rPr lang="en-US" sz="1000" b="0" i="0" u="none" strike="noStrike" dirty="0">
                          <a:solidFill>
                            <a:srgbClr val="000000"/>
                          </a:solidFill>
                          <a:latin typeface="Arial" pitchFamily="34" charset="0"/>
                          <a:cs typeface="Arial" pitchFamily="34" charset="0"/>
                        </a:rPr>
                        <a:t>Obstacle identifier </a:t>
                      </a:r>
                    </a:p>
                  </a:txBody>
                  <a:tcPr marL="7061" marR="7061" marT="7061"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1000" b="0" i="0" u="none" strike="noStrike">
                        <a:solidFill>
                          <a:srgbClr val="000000"/>
                        </a:solidFill>
                        <a:latin typeface="Arial" pitchFamily="34" charset="0"/>
                        <a:cs typeface="Arial" pitchFamily="34" charset="0"/>
                      </a:endParaRPr>
                    </a:p>
                  </a:txBody>
                  <a:tcPr marL="7061" marR="7061" marT="7061" marB="0" anchor="b">
                    <a:lnL>
                      <a:noFill/>
                    </a:lnL>
                    <a:lnR>
                      <a:noFill/>
                    </a:lnR>
                    <a:lnT>
                      <a:noFill/>
                    </a:lnT>
                    <a:lnB>
                      <a:noFill/>
                    </a:lnB>
                  </a:tcPr>
                </a:tc>
                <a:tc>
                  <a:txBody>
                    <a:bodyPr/>
                    <a:lstStyle/>
                    <a:p>
                      <a:pPr algn="ctr" fontAlgn="b"/>
                      <a:r>
                        <a:rPr lang="en-US" sz="1000" b="0" i="0" u="none" strike="noStrike" dirty="0">
                          <a:solidFill>
                            <a:srgbClr val="000000"/>
                          </a:solidFill>
                          <a:latin typeface="Arial" pitchFamily="34" charset="0"/>
                          <a:cs typeface="Arial" pitchFamily="34" charset="0"/>
                        </a:rPr>
                        <a:t>Mandatory</a:t>
                      </a:r>
                    </a:p>
                  </a:txBody>
                  <a:tcPr marL="7061" marR="7061" marT="7061" marB="0" anchor="b">
                    <a:lnL>
                      <a:noFill/>
                    </a:lnL>
                    <a:lnR w="12700" cap="flat" cmpd="sng" algn="ctr">
                      <a:solidFill>
                        <a:srgbClr val="000000"/>
                      </a:solidFill>
                      <a:prstDash val="solid"/>
                      <a:round/>
                      <a:headEnd type="none" w="med" len="med"/>
                      <a:tailEnd type="none" w="med" len="med"/>
                    </a:lnR>
                    <a:lnT>
                      <a:noFill/>
                    </a:lnT>
                    <a:lnB>
                      <a:noFill/>
                    </a:lnB>
                  </a:tcPr>
                </a:tc>
              </a:tr>
              <a:tr h="171183">
                <a:tc gridSpan="2">
                  <a:txBody>
                    <a:bodyPr/>
                    <a:lstStyle/>
                    <a:p>
                      <a:pPr algn="l" fontAlgn="b"/>
                      <a:r>
                        <a:rPr lang="en-US" sz="1000" b="0" i="0" u="none" strike="noStrike" dirty="0">
                          <a:solidFill>
                            <a:srgbClr val="000000"/>
                          </a:solidFill>
                          <a:latin typeface="Arial" pitchFamily="34" charset="0"/>
                          <a:cs typeface="Arial" pitchFamily="34" charset="0"/>
                        </a:rPr>
                        <a:t>Horizontal accuracy </a:t>
                      </a:r>
                    </a:p>
                  </a:txBody>
                  <a:tcPr marL="7061" marR="7061" marT="7061"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1000" b="0" i="0" u="none" strike="noStrike">
                        <a:solidFill>
                          <a:srgbClr val="000000"/>
                        </a:solidFill>
                        <a:latin typeface="Arial" pitchFamily="34" charset="0"/>
                        <a:cs typeface="Arial" pitchFamily="34" charset="0"/>
                      </a:endParaRPr>
                    </a:p>
                  </a:txBody>
                  <a:tcPr marL="7061" marR="7061" marT="7061" marB="0" anchor="b">
                    <a:lnL>
                      <a:noFill/>
                    </a:lnL>
                    <a:lnR>
                      <a:noFill/>
                    </a:lnR>
                    <a:lnT>
                      <a:noFill/>
                    </a:lnT>
                    <a:lnB>
                      <a:noFill/>
                    </a:lnB>
                  </a:tcPr>
                </a:tc>
                <a:tc>
                  <a:txBody>
                    <a:bodyPr/>
                    <a:lstStyle/>
                    <a:p>
                      <a:pPr algn="ctr" fontAlgn="b"/>
                      <a:r>
                        <a:rPr lang="en-US" sz="1000" b="0" i="0" u="none" strike="noStrike" dirty="0">
                          <a:solidFill>
                            <a:srgbClr val="000000"/>
                          </a:solidFill>
                          <a:latin typeface="Arial" pitchFamily="34" charset="0"/>
                          <a:cs typeface="Arial" pitchFamily="34" charset="0"/>
                        </a:rPr>
                        <a:t>Mandatory</a:t>
                      </a:r>
                    </a:p>
                  </a:txBody>
                  <a:tcPr marL="7061" marR="7061" marT="7061" marB="0" anchor="b">
                    <a:lnL>
                      <a:noFill/>
                    </a:lnL>
                    <a:lnR w="12700" cap="flat" cmpd="sng" algn="ctr">
                      <a:solidFill>
                        <a:srgbClr val="000000"/>
                      </a:solidFill>
                      <a:prstDash val="solid"/>
                      <a:round/>
                      <a:headEnd type="none" w="med" len="med"/>
                      <a:tailEnd type="none" w="med" len="med"/>
                    </a:lnR>
                    <a:lnT>
                      <a:noFill/>
                    </a:lnT>
                    <a:lnB>
                      <a:noFill/>
                    </a:lnB>
                  </a:tcPr>
                </a:tc>
              </a:tr>
              <a:tr h="171183">
                <a:tc gridSpan="3">
                  <a:txBody>
                    <a:bodyPr/>
                    <a:lstStyle/>
                    <a:p>
                      <a:pPr algn="l" fontAlgn="b"/>
                      <a:r>
                        <a:rPr lang="en-US" sz="1000" b="0" i="0" u="none" strike="noStrike" dirty="0">
                          <a:solidFill>
                            <a:srgbClr val="000000"/>
                          </a:solidFill>
                          <a:latin typeface="Arial" pitchFamily="34" charset="0"/>
                          <a:cs typeface="Arial" pitchFamily="34" charset="0"/>
                        </a:rPr>
                        <a:t>Horizontal confidence level</a:t>
                      </a:r>
                    </a:p>
                  </a:txBody>
                  <a:tcPr marL="7061" marR="7061" marT="7061"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1000" b="0" i="0" u="none" strike="noStrike" dirty="0">
                          <a:solidFill>
                            <a:srgbClr val="000000"/>
                          </a:solidFill>
                          <a:latin typeface="Arial" pitchFamily="34" charset="0"/>
                          <a:cs typeface="Arial" pitchFamily="34" charset="0"/>
                        </a:rPr>
                        <a:t>Mandatory</a:t>
                      </a:r>
                    </a:p>
                  </a:txBody>
                  <a:tcPr marL="7061" marR="7061" marT="7061" marB="0" anchor="b">
                    <a:lnL>
                      <a:noFill/>
                    </a:lnL>
                    <a:lnR w="12700" cap="flat" cmpd="sng" algn="ctr">
                      <a:solidFill>
                        <a:srgbClr val="000000"/>
                      </a:solidFill>
                      <a:prstDash val="solid"/>
                      <a:round/>
                      <a:headEnd type="none" w="med" len="med"/>
                      <a:tailEnd type="none" w="med" len="med"/>
                    </a:lnR>
                    <a:lnT>
                      <a:noFill/>
                    </a:lnT>
                    <a:lnB>
                      <a:noFill/>
                    </a:lnB>
                  </a:tcPr>
                </a:tc>
              </a:tr>
              <a:tr h="171183">
                <a:tc gridSpan="2">
                  <a:txBody>
                    <a:bodyPr/>
                    <a:lstStyle/>
                    <a:p>
                      <a:pPr algn="l" fontAlgn="b"/>
                      <a:r>
                        <a:rPr lang="en-US" sz="1000" b="0" i="0" u="none" strike="noStrike" dirty="0">
                          <a:solidFill>
                            <a:srgbClr val="000000"/>
                          </a:solidFill>
                          <a:latin typeface="Arial" pitchFamily="34" charset="0"/>
                          <a:cs typeface="Arial" pitchFamily="34" charset="0"/>
                        </a:rPr>
                        <a:t>Horizontal position </a:t>
                      </a:r>
                    </a:p>
                  </a:txBody>
                  <a:tcPr marL="7061" marR="7061" marT="7061"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1000" b="0" i="0" u="none" strike="noStrike">
                        <a:solidFill>
                          <a:srgbClr val="000000"/>
                        </a:solidFill>
                        <a:latin typeface="Arial" pitchFamily="34" charset="0"/>
                        <a:cs typeface="Arial" pitchFamily="34" charset="0"/>
                      </a:endParaRPr>
                    </a:p>
                  </a:txBody>
                  <a:tcPr marL="7061" marR="7061" marT="7061" marB="0" anchor="b">
                    <a:lnL>
                      <a:noFill/>
                    </a:lnL>
                    <a:lnR>
                      <a:noFill/>
                    </a:lnR>
                    <a:lnT>
                      <a:noFill/>
                    </a:lnT>
                    <a:lnB>
                      <a:noFill/>
                    </a:lnB>
                  </a:tcPr>
                </a:tc>
                <a:tc>
                  <a:txBody>
                    <a:bodyPr/>
                    <a:lstStyle/>
                    <a:p>
                      <a:pPr algn="ctr" fontAlgn="b"/>
                      <a:r>
                        <a:rPr lang="en-US" sz="1000" b="0" i="0" u="none" strike="noStrike" dirty="0">
                          <a:solidFill>
                            <a:srgbClr val="000000"/>
                          </a:solidFill>
                          <a:latin typeface="Arial" pitchFamily="34" charset="0"/>
                          <a:cs typeface="Arial" pitchFamily="34" charset="0"/>
                        </a:rPr>
                        <a:t>Mandatory</a:t>
                      </a:r>
                    </a:p>
                  </a:txBody>
                  <a:tcPr marL="7061" marR="7061" marT="7061" marB="0" anchor="b">
                    <a:lnL>
                      <a:noFill/>
                    </a:lnL>
                    <a:lnR w="12700" cap="flat" cmpd="sng" algn="ctr">
                      <a:solidFill>
                        <a:srgbClr val="000000"/>
                      </a:solidFill>
                      <a:prstDash val="solid"/>
                      <a:round/>
                      <a:headEnd type="none" w="med" len="med"/>
                      <a:tailEnd type="none" w="med" len="med"/>
                    </a:lnR>
                    <a:lnT>
                      <a:noFill/>
                    </a:lnT>
                    <a:lnB>
                      <a:noFill/>
                    </a:lnB>
                  </a:tcPr>
                </a:tc>
              </a:tr>
              <a:tr h="171183">
                <a:tc gridSpan="2">
                  <a:txBody>
                    <a:bodyPr/>
                    <a:lstStyle/>
                    <a:p>
                      <a:pPr algn="l" fontAlgn="b"/>
                      <a:r>
                        <a:rPr lang="en-US" sz="1000" b="0" i="0" u="none" strike="noStrike" dirty="0">
                          <a:solidFill>
                            <a:srgbClr val="000000"/>
                          </a:solidFill>
                          <a:latin typeface="Arial" pitchFamily="34" charset="0"/>
                          <a:cs typeface="Arial" pitchFamily="34" charset="0"/>
                        </a:rPr>
                        <a:t>Horizontal resolution </a:t>
                      </a:r>
                    </a:p>
                  </a:txBody>
                  <a:tcPr marL="7061" marR="7061" marT="7061"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1000" b="0" i="0" u="none" strike="noStrike">
                        <a:solidFill>
                          <a:srgbClr val="000000"/>
                        </a:solidFill>
                        <a:latin typeface="Arial" pitchFamily="34" charset="0"/>
                        <a:cs typeface="Arial" pitchFamily="34" charset="0"/>
                      </a:endParaRPr>
                    </a:p>
                  </a:txBody>
                  <a:tcPr marL="7061" marR="7061" marT="7061" marB="0" anchor="b">
                    <a:lnL>
                      <a:noFill/>
                    </a:lnL>
                    <a:lnR>
                      <a:noFill/>
                    </a:lnR>
                    <a:lnT>
                      <a:noFill/>
                    </a:lnT>
                    <a:lnB>
                      <a:noFill/>
                    </a:lnB>
                  </a:tcPr>
                </a:tc>
                <a:tc>
                  <a:txBody>
                    <a:bodyPr/>
                    <a:lstStyle/>
                    <a:p>
                      <a:pPr algn="ctr" fontAlgn="b"/>
                      <a:r>
                        <a:rPr lang="en-US" sz="1000" b="0" i="0" u="none" strike="noStrike" dirty="0">
                          <a:solidFill>
                            <a:srgbClr val="000000"/>
                          </a:solidFill>
                          <a:latin typeface="Arial" pitchFamily="34" charset="0"/>
                          <a:cs typeface="Arial" pitchFamily="34" charset="0"/>
                        </a:rPr>
                        <a:t>Mandatory</a:t>
                      </a:r>
                    </a:p>
                  </a:txBody>
                  <a:tcPr marL="7061" marR="7061" marT="7061" marB="0" anchor="b">
                    <a:lnL>
                      <a:noFill/>
                    </a:lnL>
                    <a:lnR w="12700" cap="flat" cmpd="sng" algn="ctr">
                      <a:solidFill>
                        <a:srgbClr val="000000"/>
                      </a:solidFill>
                      <a:prstDash val="solid"/>
                      <a:round/>
                      <a:headEnd type="none" w="med" len="med"/>
                      <a:tailEnd type="none" w="med" len="med"/>
                    </a:lnR>
                    <a:lnT>
                      <a:noFill/>
                    </a:lnT>
                    <a:lnB>
                      <a:noFill/>
                    </a:lnB>
                  </a:tcPr>
                </a:tc>
              </a:tr>
              <a:tr h="171183">
                <a:tc gridSpan="2">
                  <a:txBody>
                    <a:bodyPr/>
                    <a:lstStyle/>
                    <a:p>
                      <a:pPr algn="l" fontAlgn="b"/>
                      <a:r>
                        <a:rPr lang="en-US" sz="1000" b="0" i="0" u="none" strike="noStrike" dirty="0">
                          <a:solidFill>
                            <a:srgbClr val="000000"/>
                          </a:solidFill>
                          <a:latin typeface="Arial" pitchFamily="34" charset="0"/>
                          <a:cs typeface="Arial" pitchFamily="34" charset="0"/>
                        </a:rPr>
                        <a:t>Horizontal extent </a:t>
                      </a:r>
                    </a:p>
                  </a:txBody>
                  <a:tcPr marL="7061" marR="7061" marT="7061"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1000" b="0" i="0" u="none" strike="noStrike">
                        <a:solidFill>
                          <a:srgbClr val="000000"/>
                        </a:solidFill>
                        <a:latin typeface="Arial" pitchFamily="34" charset="0"/>
                        <a:cs typeface="Arial" pitchFamily="34" charset="0"/>
                      </a:endParaRPr>
                    </a:p>
                  </a:txBody>
                  <a:tcPr marL="7061" marR="7061" marT="7061" marB="0" anchor="b">
                    <a:lnL>
                      <a:noFill/>
                    </a:lnL>
                    <a:lnR>
                      <a:noFill/>
                    </a:lnR>
                    <a:lnT>
                      <a:noFill/>
                    </a:lnT>
                    <a:lnB>
                      <a:noFill/>
                    </a:lnB>
                  </a:tcPr>
                </a:tc>
                <a:tc>
                  <a:txBody>
                    <a:bodyPr/>
                    <a:lstStyle/>
                    <a:p>
                      <a:pPr algn="ctr" fontAlgn="b"/>
                      <a:r>
                        <a:rPr lang="en-US" sz="1000" b="0" i="0" u="none" strike="noStrike" dirty="0">
                          <a:solidFill>
                            <a:srgbClr val="000000"/>
                          </a:solidFill>
                          <a:latin typeface="Arial" pitchFamily="34" charset="0"/>
                          <a:cs typeface="Arial" pitchFamily="34" charset="0"/>
                        </a:rPr>
                        <a:t>Mandatory</a:t>
                      </a:r>
                    </a:p>
                  </a:txBody>
                  <a:tcPr marL="7061" marR="7061" marT="7061" marB="0" anchor="b">
                    <a:lnL>
                      <a:noFill/>
                    </a:lnL>
                    <a:lnR w="12700" cap="flat" cmpd="sng" algn="ctr">
                      <a:solidFill>
                        <a:srgbClr val="000000"/>
                      </a:solidFill>
                      <a:prstDash val="solid"/>
                      <a:round/>
                      <a:headEnd type="none" w="med" len="med"/>
                      <a:tailEnd type="none" w="med" len="med"/>
                    </a:lnR>
                    <a:lnT>
                      <a:noFill/>
                    </a:lnT>
                    <a:lnB>
                      <a:noFill/>
                    </a:lnB>
                  </a:tcPr>
                </a:tc>
              </a:tr>
              <a:tr h="171183">
                <a:tc gridSpan="3">
                  <a:txBody>
                    <a:bodyPr/>
                    <a:lstStyle/>
                    <a:p>
                      <a:pPr algn="l" fontAlgn="b"/>
                      <a:r>
                        <a:rPr lang="en-US" sz="1000" b="0" i="0" u="none" strike="noStrike" dirty="0">
                          <a:solidFill>
                            <a:srgbClr val="000000"/>
                          </a:solidFill>
                          <a:latin typeface="Arial" pitchFamily="34" charset="0"/>
                          <a:cs typeface="Arial" pitchFamily="34" charset="0"/>
                        </a:rPr>
                        <a:t>Horizontal reference system </a:t>
                      </a:r>
                    </a:p>
                  </a:txBody>
                  <a:tcPr marL="7061" marR="7061" marT="7061"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1000" b="0" i="0" u="none" strike="noStrike" dirty="0">
                          <a:solidFill>
                            <a:srgbClr val="000000"/>
                          </a:solidFill>
                          <a:latin typeface="Arial" pitchFamily="34" charset="0"/>
                          <a:cs typeface="Arial" pitchFamily="34" charset="0"/>
                        </a:rPr>
                        <a:t>Mandatory</a:t>
                      </a:r>
                    </a:p>
                  </a:txBody>
                  <a:tcPr marL="7061" marR="7061" marT="7061" marB="0" anchor="b">
                    <a:lnL>
                      <a:noFill/>
                    </a:lnL>
                    <a:lnR w="12700" cap="flat" cmpd="sng" algn="ctr">
                      <a:solidFill>
                        <a:srgbClr val="000000"/>
                      </a:solidFill>
                      <a:prstDash val="solid"/>
                      <a:round/>
                      <a:headEnd type="none" w="med" len="med"/>
                      <a:tailEnd type="none" w="med" len="med"/>
                    </a:lnR>
                    <a:lnT>
                      <a:noFill/>
                    </a:lnT>
                    <a:lnB>
                      <a:noFill/>
                    </a:lnB>
                  </a:tcPr>
                </a:tc>
              </a:tr>
              <a:tr h="171183">
                <a:tc>
                  <a:txBody>
                    <a:bodyPr/>
                    <a:lstStyle/>
                    <a:p>
                      <a:pPr algn="l" fontAlgn="b"/>
                      <a:r>
                        <a:rPr lang="en-US" sz="1000" b="0" i="0" u="none" strike="noStrike">
                          <a:solidFill>
                            <a:srgbClr val="000000"/>
                          </a:solidFill>
                          <a:latin typeface="Arial" pitchFamily="34" charset="0"/>
                          <a:cs typeface="Arial" pitchFamily="34" charset="0"/>
                        </a:rPr>
                        <a:t>Elevation </a:t>
                      </a:r>
                    </a:p>
                  </a:txBody>
                  <a:tcPr marL="7061" marR="7061" marT="706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7061" marR="7061" marT="7061" marB="0" anchor="b">
                    <a:lnL>
                      <a:noFill/>
                    </a:lnL>
                    <a:lnR>
                      <a:noFill/>
                    </a:lnR>
                    <a:lnT>
                      <a:noFill/>
                    </a:lnT>
                    <a:lnB>
                      <a:noFill/>
                    </a:lnB>
                  </a:tcPr>
                </a:tc>
                <a:tc>
                  <a:txBody>
                    <a:bodyPr/>
                    <a:lstStyle/>
                    <a:p>
                      <a:pPr algn="l" fontAlgn="b"/>
                      <a:endParaRPr lang="en-US" sz="1000" b="0" i="0" u="none" strike="noStrike">
                        <a:solidFill>
                          <a:srgbClr val="000000"/>
                        </a:solidFill>
                        <a:latin typeface="Arial" pitchFamily="34" charset="0"/>
                        <a:cs typeface="Arial" pitchFamily="34" charset="0"/>
                      </a:endParaRPr>
                    </a:p>
                  </a:txBody>
                  <a:tcPr marL="7061" marR="7061" marT="7061" marB="0" anchor="b">
                    <a:lnL>
                      <a:noFill/>
                    </a:lnL>
                    <a:lnR>
                      <a:noFill/>
                    </a:lnR>
                    <a:lnT>
                      <a:noFill/>
                    </a:lnT>
                    <a:lnB>
                      <a:noFill/>
                    </a:lnB>
                  </a:tcPr>
                </a:tc>
                <a:tc>
                  <a:txBody>
                    <a:bodyPr/>
                    <a:lstStyle/>
                    <a:p>
                      <a:pPr algn="ctr" fontAlgn="b"/>
                      <a:r>
                        <a:rPr lang="en-US" sz="1000" b="0" i="0" u="none" strike="noStrike" dirty="0">
                          <a:solidFill>
                            <a:srgbClr val="000000"/>
                          </a:solidFill>
                          <a:latin typeface="Arial" pitchFamily="34" charset="0"/>
                          <a:cs typeface="Arial" pitchFamily="34" charset="0"/>
                        </a:rPr>
                        <a:t>Mandatory</a:t>
                      </a:r>
                    </a:p>
                  </a:txBody>
                  <a:tcPr marL="7061" marR="7061" marT="7061" marB="0" anchor="b">
                    <a:lnL>
                      <a:noFill/>
                    </a:lnL>
                    <a:lnR w="12700" cap="flat" cmpd="sng" algn="ctr">
                      <a:solidFill>
                        <a:srgbClr val="000000"/>
                      </a:solidFill>
                      <a:prstDash val="solid"/>
                      <a:round/>
                      <a:headEnd type="none" w="med" len="med"/>
                      <a:tailEnd type="none" w="med" len="med"/>
                    </a:lnR>
                    <a:lnT>
                      <a:noFill/>
                    </a:lnT>
                    <a:lnB>
                      <a:noFill/>
                    </a:lnB>
                  </a:tcPr>
                </a:tc>
              </a:tr>
              <a:tr h="171183">
                <a:tc>
                  <a:txBody>
                    <a:bodyPr/>
                    <a:lstStyle/>
                    <a:p>
                      <a:pPr algn="l" fontAlgn="b"/>
                      <a:r>
                        <a:rPr lang="en-US" sz="1000" b="0" i="0" u="none" strike="noStrike">
                          <a:solidFill>
                            <a:srgbClr val="000000"/>
                          </a:solidFill>
                          <a:latin typeface="Arial" pitchFamily="34" charset="0"/>
                          <a:cs typeface="Arial" pitchFamily="34" charset="0"/>
                        </a:rPr>
                        <a:t>Height </a:t>
                      </a:r>
                    </a:p>
                  </a:txBody>
                  <a:tcPr marL="7061" marR="7061" marT="706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7061" marR="7061" marT="7061" marB="0" anchor="b">
                    <a:lnL>
                      <a:noFill/>
                    </a:lnL>
                    <a:lnR>
                      <a:noFill/>
                    </a:lnR>
                    <a:lnT>
                      <a:noFill/>
                    </a:lnT>
                    <a:lnB>
                      <a:noFill/>
                    </a:lnB>
                  </a:tcPr>
                </a:tc>
                <a:tc>
                  <a:txBody>
                    <a:bodyPr/>
                    <a:lstStyle/>
                    <a:p>
                      <a:pPr algn="l" fontAlgn="b"/>
                      <a:endParaRPr lang="en-US" sz="1000" b="0" i="0" u="none" strike="noStrike">
                        <a:solidFill>
                          <a:srgbClr val="000000"/>
                        </a:solidFill>
                        <a:latin typeface="Arial" pitchFamily="34" charset="0"/>
                        <a:cs typeface="Arial" pitchFamily="34" charset="0"/>
                      </a:endParaRPr>
                    </a:p>
                  </a:txBody>
                  <a:tcPr marL="7061" marR="7061" marT="7061" marB="0" anchor="b">
                    <a:lnL>
                      <a:noFill/>
                    </a:lnL>
                    <a:lnR>
                      <a:noFill/>
                    </a:lnR>
                    <a:lnT>
                      <a:noFill/>
                    </a:lnT>
                    <a:lnB>
                      <a:noFill/>
                    </a:lnB>
                  </a:tcPr>
                </a:tc>
                <a:tc>
                  <a:txBody>
                    <a:bodyPr/>
                    <a:lstStyle/>
                    <a:p>
                      <a:pPr algn="ctr" fontAlgn="b"/>
                      <a:r>
                        <a:rPr lang="en-US" sz="1000" b="0" i="0" u="none" strike="noStrike" dirty="0">
                          <a:solidFill>
                            <a:srgbClr val="000000"/>
                          </a:solidFill>
                          <a:latin typeface="Arial" pitchFamily="34" charset="0"/>
                          <a:cs typeface="Arial" pitchFamily="34" charset="0"/>
                        </a:rPr>
                        <a:t>Optional</a:t>
                      </a:r>
                    </a:p>
                  </a:txBody>
                  <a:tcPr marL="7061" marR="7061" marT="7061" marB="0" anchor="b">
                    <a:lnL>
                      <a:noFill/>
                    </a:lnL>
                    <a:lnR w="12700" cap="flat" cmpd="sng" algn="ctr">
                      <a:solidFill>
                        <a:srgbClr val="000000"/>
                      </a:solidFill>
                      <a:prstDash val="solid"/>
                      <a:round/>
                      <a:headEnd type="none" w="med" len="med"/>
                      <a:tailEnd type="none" w="med" len="med"/>
                    </a:lnR>
                    <a:lnT>
                      <a:noFill/>
                    </a:lnT>
                    <a:lnB>
                      <a:noFill/>
                    </a:lnB>
                  </a:tcPr>
                </a:tc>
              </a:tr>
              <a:tr h="171183">
                <a:tc gridSpan="2">
                  <a:txBody>
                    <a:bodyPr/>
                    <a:lstStyle/>
                    <a:p>
                      <a:pPr algn="l" fontAlgn="b"/>
                      <a:r>
                        <a:rPr lang="en-US" sz="1000" b="0" i="0" u="none" strike="noStrike" dirty="0">
                          <a:solidFill>
                            <a:srgbClr val="000000"/>
                          </a:solidFill>
                          <a:latin typeface="Arial" pitchFamily="34" charset="0"/>
                          <a:cs typeface="Arial" pitchFamily="34" charset="0"/>
                        </a:rPr>
                        <a:t>Vertical accuracy </a:t>
                      </a:r>
                    </a:p>
                  </a:txBody>
                  <a:tcPr marL="7061" marR="7061" marT="7061"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1000" b="0" i="0" u="none" strike="noStrike">
                        <a:solidFill>
                          <a:srgbClr val="000000"/>
                        </a:solidFill>
                        <a:latin typeface="Arial" pitchFamily="34" charset="0"/>
                        <a:cs typeface="Arial" pitchFamily="34" charset="0"/>
                      </a:endParaRPr>
                    </a:p>
                  </a:txBody>
                  <a:tcPr marL="7061" marR="7061" marT="7061" marB="0" anchor="b">
                    <a:lnL>
                      <a:noFill/>
                    </a:lnL>
                    <a:lnR>
                      <a:noFill/>
                    </a:lnR>
                    <a:lnT>
                      <a:noFill/>
                    </a:lnT>
                    <a:lnB>
                      <a:noFill/>
                    </a:lnB>
                  </a:tcPr>
                </a:tc>
                <a:tc>
                  <a:txBody>
                    <a:bodyPr/>
                    <a:lstStyle/>
                    <a:p>
                      <a:pPr algn="ctr" fontAlgn="b"/>
                      <a:r>
                        <a:rPr lang="en-US" sz="1000" b="0" i="0" u="none" strike="noStrike" dirty="0">
                          <a:solidFill>
                            <a:srgbClr val="000000"/>
                          </a:solidFill>
                          <a:latin typeface="Arial" pitchFamily="34" charset="0"/>
                          <a:cs typeface="Arial" pitchFamily="34" charset="0"/>
                        </a:rPr>
                        <a:t>Mandatory</a:t>
                      </a:r>
                    </a:p>
                  </a:txBody>
                  <a:tcPr marL="7061" marR="7061" marT="7061" marB="0" anchor="b">
                    <a:lnL>
                      <a:noFill/>
                    </a:lnL>
                    <a:lnR w="12700" cap="flat" cmpd="sng" algn="ctr">
                      <a:solidFill>
                        <a:srgbClr val="000000"/>
                      </a:solidFill>
                      <a:prstDash val="solid"/>
                      <a:round/>
                      <a:headEnd type="none" w="med" len="med"/>
                      <a:tailEnd type="none" w="med" len="med"/>
                    </a:lnR>
                    <a:lnT>
                      <a:noFill/>
                    </a:lnT>
                    <a:lnB>
                      <a:noFill/>
                    </a:lnB>
                  </a:tcPr>
                </a:tc>
              </a:tr>
              <a:tr h="171183">
                <a:tc gridSpan="3">
                  <a:txBody>
                    <a:bodyPr/>
                    <a:lstStyle/>
                    <a:p>
                      <a:pPr algn="l" fontAlgn="b"/>
                      <a:r>
                        <a:rPr lang="en-US" sz="1000" b="0" i="0" u="none" strike="noStrike" dirty="0">
                          <a:solidFill>
                            <a:srgbClr val="000000"/>
                          </a:solidFill>
                          <a:latin typeface="Arial" pitchFamily="34" charset="0"/>
                          <a:cs typeface="Arial" pitchFamily="34" charset="0"/>
                        </a:rPr>
                        <a:t>Vertical confidence level </a:t>
                      </a:r>
                    </a:p>
                  </a:txBody>
                  <a:tcPr marL="7061" marR="7061" marT="7061"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1000" b="0" i="0" u="none" strike="noStrike" dirty="0">
                          <a:solidFill>
                            <a:srgbClr val="000000"/>
                          </a:solidFill>
                          <a:latin typeface="Arial" pitchFamily="34" charset="0"/>
                          <a:cs typeface="Arial" pitchFamily="34" charset="0"/>
                        </a:rPr>
                        <a:t>Mandatory</a:t>
                      </a:r>
                    </a:p>
                  </a:txBody>
                  <a:tcPr marL="7061" marR="7061" marT="7061" marB="0" anchor="b">
                    <a:lnL>
                      <a:noFill/>
                    </a:lnL>
                    <a:lnR w="12700" cap="flat" cmpd="sng" algn="ctr">
                      <a:solidFill>
                        <a:srgbClr val="000000"/>
                      </a:solidFill>
                      <a:prstDash val="solid"/>
                      <a:round/>
                      <a:headEnd type="none" w="med" len="med"/>
                      <a:tailEnd type="none" w="med" len="med"/>
                    </a:lnR>
                    <a:lnT>
                      <a:noFill/>
                    </a:lnT>
                    <a:lnB>
                      <a:noFill/>
                    </a:lnB>
                  </a:tcPr>
                </a:tc>
              </a:tr>
              <a:tr h="171183">
                <a:tc gridSpan="2">
                  <a:txBody>
                    <a:bodyPr/>
                    <a:lstStyle/>
                    <a:p>
                      <a:pPr algn="l" fontAlgn="b"/>
                      <a:r>
                        <a:rPr lang="en-US" sz="1000" b="0" i="0" u="none" strike="noStrike" dirty="0">
                          <a:solidFill>
                            <a:srgbClr val="000000"/>
                          </a:solidFill>
                          <a:latin typeface="Arial" pitchFamily="34" charset="0"/>
                          <a:cs typeface="Arial" pitchFamily="34" charset="0"/>
                        </a:rPr>
                        <a:t>Vertical resolution </a:t>
                      </a:r>
                    </a:p>
                  </a:txBody>
                  <a:tcPr marL="7061" marR="7061" marT="7061"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1000" b="0" i="0" u="none" strike="noStrike">
                        <a:solidFill>
                          <a:srgbClr val="000000"/>
                        </a:solidFill>
                        <a:latin typeface="Arial" pitchFamily="34" charset="0"/>
                        <a:cs typeface="Arial" pitchFamily="34" charset="0"/>
                      </a:endParaRPr>
                    </a:p>
                  </a:txBody>
                  <a:tcPr marL="7061" marR="7061" marT="7061" marB="0" anchor="b">
                    <a:lnL>
                      <a:noFill/>
                    </a:lnL>
                    <a:lnR>
                      <a:noFill/>
                    </a:lnR>
                    <a:lnT>
                      <a:noFill/>
                    </a:lnT>
                    <a:lnB>
                      <a:noFill/>
                    </a:lnB>
                  </a:tcPr>
                </a:tc>
                <a:tc>
                  <a:txBody>
                    <a:bodyPr/>
                    <a:lstStyle/>
                    <a:p>
                      <a:pPr algn="ctr" fontAlgn="b"/>
                      <a:r>
                        <a:rPr lang="en-US" sz="1000" b="0" i="0" u="none" strike="noStrike" dirty="0">
                          <a:solidFill>
                            <a:srgbClr val="000000"/>
                          </a:solidFill>
                          <a:latin typeface="Arial" pitchFamily="34" charset="0"/>
                          <a:cs typeface="Arial" pitchFamily="34" charset="0"/>
                        </a:rPr>
                        <a:t>Mandatory</a:t>
                      </a:r>
                    </a:p>
                  </a:txBody>
                  <a:tcPr marL="7061" marR="7061" marT="7061" marB="0" anchor="b">
                    <a:lnL>
                      <a:noFill/>
                    </a:lnL>
                    <a:lnR w="12700" cap="flat" cmpd="sng" algn="ctr">
                      <a:solidFill>
                        <a:srgbClr val="000000"/>
                      </a:solidFill>
                      <a:prstDash val="solid"/>
                      <a:round/>
                      <a:headEnd type="none" w="med" len="med"/>
                      <a:tailEnd type="none" w="med" len="med"/>
                    </a:lnR>
                    <a:lnT>
                      <a:noFill/>
                    </a:lnT>
                    <a:lnB>
                      <a:noFill/>
                    </a:lnB>
                  </a:tcPr>
                </a:tc>
              </a:tr>
              <a:tr h="171183">
                <a:tc gridSpan="3">
                  <a:txBody>
                    <a:bodyPr/>
                    <a:lstStyle/>
                    <a:p>
                      <a:pPr algn="l" fontAlgn="b"/>
                      <a:r>
                        <a:rPr lang="en-US" sz="1000" b="0" i="0" u="none" strike="noStrike" dirty="0">
                          <a:solidFill>
                            <a:srgbClr val="000000"/>
                          </a:solidFill>
                          <a:latin typeface="Arial" pitchFamily="34" charset="0"/>
                          <a:cs typeface="Arial" pitchFamily="34" charset="0"/>
                        </a:rPr>
                        <a:t>Vertical reference system </a:t>
                      </a:r>
                    </a:p>
                  </a:txBody>
                  <a:tcPr marL="7061" marR="7061" marT="7061"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1000" b="0" i="0" u="none" strike="noStrike" dirty="0">
                          <a:solidFill>
                            <a:srgbClr val="000000"/>
                          </a:solidFill>
                          <a:latin typeface="Arial" pitchFamily="34" charset="0"/>
                          <a:cs typeface="Arial" pitchFamily="34" charset="0"/>
                        </a:rPr>
                        <a:t>Mandatory</a:t>
                      </a:r>
                    </a:p>
                  </a:txBody>
                  <a:tcPr marL="7061" marR="7061" marT="7061" marB="0" anchor="b">
                    <a:lnL>
                      <a:noFill/>
                    </a:lnL>
                    <a:lnR w="12700" cap="flat" cmpd="sng" algn="ctr">
                      <a:solidFill>
                        <a:srgbClr val="000000"/>
                      </a:solidFill>
                      <a:prstDash val="solid"/>
                      <a:round/>
                      <a:headEnd type="none" w="med" len="med"/>
                      <a:tailEnd type="none" w="med" len="med"/>
                    </a:lnR>
                    <a:lnT>
                      <a:noFill/>
                    </a:lnT>
                    <a:lnB>
                      <a:noFill/>
                    </a:lnB>
                  </a:tcPr>
                </a:tc>
              </a:tr>
              <a:tr h="171183">
                <a:tc gridSpan="2">
                  <a:txBody>
                    <a:bodyPr/>
                    <a:lstStyle/>
                    <a:p>
                      <a:pPr algn="l" fontAlgn="b"/>
                      <a:r>
                        <a:rPr lang="en-US" sz="1000" b="0" i="0" u="none" strike="noStrike">
                          <a:solidFill>
                            <a:srgbClr val="000000"/>
                          </a:solidFill>
                          <a:latin typeface="Arial" pitchFamily="34" charset="0"/>
                          <a:cs typeface="Arial" pitchFamily="34" charset="0"/>
                        </a:rPr>
                        <a:t>Obstacle type </a:t>
                      </a:r>
                    </a:p>
                  </a:txBody>
                  <a:tcPr marL="7061" marR="7061" marT="7061"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1000" b="0" i="0" u="none" strike="noStrike">
                        <a:solidFill>
                          <a:srgbClr val="000000"/>
                        </a:solidFill>
                        <a:latin typeface="Arial" pitchFamily="34" charset="0"/>
                        <a:cs typeface="Arial" pitchFamily="34" charset="0"/>
                      </a:endParaRPr>
                    </a:p>
                  </a:txBody>
                  <a:tcPr marL="7061" marR="7061" marT="7061" marB="0" anchor="b">
                    <a:lnL>
                      <a:noFill/>
                    </a:lnL>
                    <a:lnR>
                      <a:noFill/>
                    </a:lnR>
                    <a:lnT>
                      <a:noFill/>
                    </a:lnT>
                    <a:lnB>
                      <a:noFill/>
                    </a:lnB>
                  </a:tcPr>
                </a:tc>
                <a:tc>
                  <a:txBody>
                    <a:bodyPr/>
                    <a:lstStyle/>
                    <a:p>
                      <a:pPr algn="ctr" fontAlgn="b"/>
                      <a:r>
                        <a:rPr lang="en-US" sz="1000" b="0" i="0" u="none" strike="noStrike" dirty="0">
                          <a:solidFill>
                            <a:srgbClr val="000000"/>
                          </a:solidFill>
                          <a:latin typeface="Arial" pitchFamily="34" charset="0"/>
                          <a:cs typeface="Arial" pitchFamily="34" charset="0"/>
                        </a:rPr>
                        <a:t>Mandatory</a:t>
                      </a:r>
                    </a:p>
                  </a:txBody>
                  <a:tcPr marL="7061" marR="7061" marT="7061" marB="0" anchor="b">
                    <a:lnL>
                      <a:noFill/>
                    </a:lnL>
                    <a:lnR w="12700" cap="flat" cmpd="sng" algn="ctr">
                      <a:solidFill>
                        <a:srgbClr val="000000"/>
                      </a:solidFill>
                      <a:prstDash val="solid"/>
                      <a:round/>
                      <a:headEnd type="none" w="med" len="med"/>
                      <a:tailEnd type="none" w="med" len="med"/>
                    </a:lnR>
                    <a:lnT>
                      <a:noFill/>
                    </a:lnT>
                    <a:lnB>
                      <a:noFill/>
                    </a:lnB>
                  </a:tcPr>
                </a:tc>
              </a:tr>
              <a:tr h="171183">
                <a:tc gridSpan="2">
                  <a:txBody>
                    <a:bodyPr/>
                    <a:lstStyle/>
                    <a:p>
                      <a:pPr algn="l" fontAlgn="b"/>
                      <a:r>
                        <a:rPr lang="en-US" sz="1000" b="0" i="0" u="none" strike="noStrike">
                          <a:solidFill>
                            <a:srgbClr val="000000"/>
                          </a:solidFill>
                          <a:latin typeface="Arial" pitchFamily="34" charset="0"/>
                          <a:cs typeface="Arial" pitchFamily="34" charset="0"/>
                        </a:rPr>
                        <a:t>Geometry type </a:t>
                      </a:r>
                    </a:p>
                  </a:txBody>
                  <a:tcPr marL="7061" marR="7061" marT="7061"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1000" b="0" i="0" u="none" strike="noStrike">
                        <a:solidFill>
                          <a:srgbClr val="000000"/>
                        </a:solidFill>
                        <a:latin typeface="Arial" pitchFamily="34" charset="0"/>
                        <a:cs typeface="Arial" pitchFamily="34" charset="0"/>
                      </a:endParaRPr>
                    </a:p>
                  </a:txBody>
                  <a:tcPr marL="7061" marR="7061" marT="7061" marB="0" anchor="b">
                    <a:lnL>
                      <a:noFill/>
                    </a:lnL>
                    <a:lnR>
                      <a:noFill/>
                    </a:lnR>
                    <a:lnT>
                      <a:noFill/>
                    </a:lnT>
                    <a:lnB>
                      <a:noFill/>
                    </a:lnB>
                  </a:tcPr>
                </a:tc>
                <a:tc>
                  <a:txBody>
                    <a:bodyPr/>
                    <a:lstStyle/>
                    <a:p>
                      <a:pPr algn="ctr" fontAlgn="b"/>
                      <a:r>
                        <a:rPr lang="en-US" sz="1000" b="0" i="0" u="none" strike="noStrike" dirty="0">
                          <a:solidFill>
                            <a:srgbClr val="000000"/>
                          </a:solidFill>
                          <a:latin typeface="Arial" pitchFamily="34" charset="0"/>
                          <a:cs typeface="Arial" pitchFamily="34" charset="0"/>
                        </a:rPr>
                        <a:t>Mandatory</a:t>
                      </a:r>
                    </a:p>
                  </a:txBody>
                  <a:tcPr marL="7061" marR="7061" marT="7061" marB="0" anchor="b">
                    <a:lnL>
                      <a:noFill/>
                    </a:lnL>
                    <a:lnR w="12700" cap="flat" cmpd="sng" algn="ctr">
                      <a:solidFill>
                        <a:srgbClr val="000000"/>
                      </a:solidFill>
                      <a:prstDash val="solid"/>
                      <a:round/>
                      <a:headEnd type="none" w="med" len="med"/>
                      <a:tailEnd type="none" w="med" len="med"/>
                    </a:lnR>
                    <a:lnT>
                      <a:noFill/>
                    </a:lnT>
                    <a:lnB>
                      <a:noFill/>
                    </a:lnB>
                  </a:tcPr>
                </a:tc>
              </a:tr>
              <a:tr h="171183">
                <a:tc>
                  <a:txBody>
                    <a:bodyPr/>
                    <a:lstStyle/>
                    <a:p>
                      <a:pPr algn="l" fontAlgn="b"/>
                      <a:r>
                        <a:rPr lang="en-US" sz="1000" b="0" i="0" u="none" strike="noStrike">
                          <a:solidFill>
                            <a:srgbClr val="000000"/>
                          </a:solidFill>
                          <a:latin typeface="Arial" pitchFamily="34" charset="0"/>
                          <a:cs typeface="Arial" pitchFamily="34" charset="0"/>
                        </a:rPr>
                        <a:t>Integrity </a:t>
                      </a:r>
                    </a:p>
                  </a:txBody>
                  <a:tcPr marL="7061" marR="7061" marT="706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latin typeface="Arial" pitchFamily="34" charset="0"/>
                        <a:cs typeface="Arial" pitchFamily="34" charset="0"/>
                      </a:endParaRPr>
                    </a:p>
                  </a:txBody>
                  <a:tcPr marL="7061" marR="7061" marT="7061" marB="0" anchor="b">
                    <a:lnL>
                      <a:noFill/>
                    </a:lnL>
                    <a:lnR>
                      <a:noFill/>
                    </a:lnR>
                    <a:lnT>
                      <a:noFill/>
                    </a:lnT>
                    <a:lnB>
                      <a:noFill/>
                    </a:lnB>
                  </a:tcPr>
                </a:tc>
                <a:tc>
                  <a:txBody>
                    <a:bodyPr/>
                    <a:lstStyle/>
                    <a:p>
                      <a:pPr algn="l" fontAlgn="b"/>
                      <a:endParaRPr lang="en-US" sz="1000" b="0" i="0" u="none" strike="noStrike">
                        <a:solidFill>
                          <a:srgbClr val="000000"/>
                        </a:solidFill>
                        <a:latin typeface="Arial" pitchFamily="34" charset="0"/>
                        <a:cs typeface="Arial" pitchFamily="34" charset="0"/>
                      </a:endParaRPr>
                    </a:p>
                  </a:txBody>
                  <a:tcPr marL="7061" marR="7061" marT="7061" marB="0" anchor="b">
                    <a:lnL>
                      <a:noFill/>
                    </a:lnL>
                    <a:lnR>
                      <a:noFill/>
                    </a:lnR>
                    <a:lnT>
                      <a:noFill/>
                    </a:lnT>
                    <a:lnB>
                      <a:noFill/>
                    </a:lnB>
                  </a:tcPr>
                </a:tc>
                <a:tc>
                  <a:txBody>
                    <a:bodyPr/>
                    <a:lstStyle/>
                    <a:p>
                      <a:pPr algn="ctr" fontAlgn="b"/>
                      <a:r>
                        <a:rPr lang="en-US" sz="1000" b="0" i="0" u="none" strike="noStrike" dirty="0">
                          <a:solidFill>
                            <a:srgbClr val="000000"/>
                          </a:solidFill>
                          <a:latin typeface="Arial" pitchFamily="34" charset="0"/>
                          <a:cs typeface="Arial" pitchFamily="34" charset="0"/>
                        </a:rPr>
                        <a:t>Mandatory</a:t>
                      </a:r>
                    </a:p>
                  </a:txBody>
                  <a:tcPr marL="7061" marR="7061" marT="7061" marB="0" anchor="b">
                    <a:lnL>
                      <a:noFill/>
                    </a:lnL>
                    <a:lnR w="12700" cap="flat" cmpd="sng" algn="ctr">
                      <a:solidFill>
                        <a:srgbClr val="000000"/>
                      </a:solidFill>
                      <a:prstDash val="solid"/>
                      <a:round/>
                      <a:headEnd type="none" w="med" len="med"/>
                      <a:tailEnd type="none" w="med" len="med"/>
                    </a:lnR>
                    <a:lnT>
                      <a:noFill/>
                    </a:lnT>
                    <a:lnB>
                      <a:noFill/>
                    </a:lnB>
                  </a:tcPr>
                </a:tc>
              </a:tr>
              <a:tr h="171183">
                <a:tc gridSpan="3">
                  <a:txBody>
                    <a:bodyPr/>
                    <a:lstStyle/>
                    <a:p>
                      <a:pPr algn="l" fontAlgn="b"/>
                      <a:r>
                        <a:rPr lang="en-US" sz="1000" b="0" i="0" u="none" strike="noStrike">
                          <a:solidFill>
                            <a:srgbClr val="000000"/>
                          </a:solidFill>
                          <a:latin typeface="Arial" pitchFamily="34" charset="0"/>
                          <a:cs typeface="Arial" pitchFamily="34" charset="0"/>
                        </a:rPr>
                        <a:t>Date and time stamp </a:t>
                      </a:r>
                    </a:p>
                  </a:txBody>
                  <a:tcPr marL="7061" marR="7061" marT="7061"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1000" b="0" i="0" u="none" strike="noStrike" dirty="0">
                          <a:solidFill>
                            <a:srgbClr val="000000"/>
                          </a:solidFill>
                          <a:latin typeface="Arial" pitchFamily="34" charset="0"/>
                          <a:cs typeface="Arial" pitchFamily="34" charset="0"/>
                        </a:rPr>
                        <a:t>Mandatory</a:t>
                      </a:r>
                    </a:p>
                  </a:txBody>
                  <a:tcPr marL="7061" marR="7061" marT="7061" marB="0" anchor="b">
                    <a:lnL>
                      <a:noFill/>
                    </a:lnL>
                    <a:lnR w="12700" cap="flat" cmpd="sng" algn="ctr">
                      <a:solidFill>
                        <a:srgbClr val="000000"/>
                      </a:solidFill>
                      <a:prstDash val="solid"/>
                      <a:round/>
                      <a:headEnd type="none" w="med" len="med"/>
                      <a:tailEnd type="none" w="med" len="med"/>
                    </a:lnR>
                    <a:lnT>
                      <a:noFill/>
                    </a:lnT>
                    <a:lnB>
                      <a:noFill/>
                    </a:lnB>
                  </a:tcPr>
                </a:tc>
              </a:tr>
              <a:tr h="171183">
                <a:tc gridSpan="3">
                  <a:txBody>
                    <a:bodyPr/>
                    <a:lstStyle/>
                    <a:p>
                      <a:pPr algn="l" fontAlgn="b"/>
                      <a:r>
                        <a:rPr lang="en-US" sz="1000" b="0" i="0" u="none" strike="noStrike">
                          <a:solidFill>
                            <a:srgbClr val="000000"/>
                          </a:solidFill>
                          <a:latin typeface="Arial" pitchFamily="34" charset="0"/>
                          <a:cs typeface="Arial" pitchFamily="34" charset="0"/>
                        </a:rPr>
                        <a:t>Unit of measurement used </a:t>
                      </a:r>
                    </a:p>
                  </a:txBody>
                  <a:tcPr marL="7061" marR="7061" marT="7061"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1000" b="0" i="0" u="none" strike="noStrike" dirty="0">
                          <a:solidFill>
                            <a:srgbClr val="000000"/>
                          </a:solidFill>
                          <a:latin typeface="Arial" pitchFamily="34" charset="0"/>
                          <a:cs typeface="Arial" pitchFamily="34" charset="0"/>
                        </a:rPr>
                        <a:t>Mandatory</a:t>
                      </a:r>
                    </a:p>
                  </a:txBody>
                  <a:tcPr marL="7061" marR="7061" marT="7061" marB="0" anchor="b">
                    <a:lnL>
                      <a:noFill/>
                    </a:lnL>
                    <a:lnR w="12700" cap="flat" cmpd="sng" algn="ctr">
                      <a:solidFill>
                        <a:srgbClr val="000000"/>
                      </a:solidFill>
                      <a:prstDash val="solid"/>
                      <a:round/>
                      <a:headEnd type="none" w="med" len="med"/>
                      <a:tailEnd type="none" w="med" len="med"/>
                    </a:lnR>
                    <a:lnT>
                      <a:noFill/>
                    </a:lnT>
                    <a:lnB>
                      <a:noFill/>
                    </a:lnB>
                  </a:tcPr>
                </a:tc>
              </a:tr>
              <a:tr h="171183">
                <a:tc gridSpan="2">
                  <a:txBody>
                    <a:bodyPr/>
                    <a:lstStyle/>
                    <a:p>
                      <a:pPr algn="l" fontAlgn="b"/>
                      <a:r>
                        <a:rPr lang="en-US" sz="1000" b="0" i="0" u="none" strike="noStrike">
                          <a:solidFill>
                            <a:srgbClr val="000000"/>
                          </a:solidFill>
                          <a:latin typeface="Arial" pitchFamily="34" charset="0"/>
                          <a:cs typeface="Arial" pitchFamily="34" charset="0"/>
                        </a:rPr>
                        <a:t>Operations </a:t>
                      </a:r>
                    </a:p>
                  </a:txBody>
                  <a:tcPr marL="7061" marR="7061" marT="7061"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1000" b="0" i="0" u="none" strike="noStrike">
                        <a:solidFill>
                          <a:srgbClr val="000000"/>
                        </a:solidFill>
                        <a:latin typeface="Arial" pitchFamily="34" charset="0"/>
                        <a:cs typeface="Arial" pitchFamily="34" charset="0"/>
                      </a:endParaRPr>
                    </a:p>
                  </a:txBody>
                  <a:tcPr marL="7061" marR="7061" marT="7061" marB="0" anchor="b">
                    <a:lnL>
                      <a:noFill/>
                    </a:lnL>
                    <a:lnR>
                      <a:noFill/>
                    </a:lnR>
                    <a:lnT>
                      <a:noFill/>
                    </a:lnT>
                    <a:lnB>
                      <a:noFill/>
                    </a:lnB>
                  </a:tcPr>
                </a:tc>
                <a:tc>
                  <a:txBody>
                    <a:bodyPr/>
                    <a:lstStyle/>
                    <a:p>
                      <a:pPr algn="ctr" fontAlgn="b"/>
                      <a:r>
                        <a:rPr lang="en-US" sz="1000" b="0" i="0" u="none" strike="noStrike" dirty="0">
                          <a:solidFill>
                            <a:srgbClr val="000000"/>
                          </a:solidFill>
                          <a:latin typeface="Arial" pitchFamily="34" charset="0"/>
                          <a:cs typeface="Arial" pitchFamily="34" charset="0"/>
                        </a:rPr>
                        <a:t>Optional</a:t>
                      </a:r>
                    </a:p>
                  </a:txBody>
                  <a:tcPr marL="7061" marR="7061" marT="7061" marB="0" anchor="b">
                    <a:lnL>
                      <a:noFill/>
                    </a:lnL>
                    <a:lnR w="12700" cap="flat" cmpd="sng" algn="ctr">
                      <a:solidFill>
                        <a:srgbClr val="000000"/>
                      </a:solidFill>
                      <a:prstDash val="solid"/>
                      <a:round/>
                      <a:headEnd type="none" w="med" len="med"/>
                      <a:tailEnd type="none" w="med" len="med"/>
                    </a:lnR>
                    <a:lnT>
                      <a:noFill/>
                    </a:lnT>
                    <a:lnB>
                      <a:noFill/>
                    </a:lnB>
                  </a:tcPr>
                </a:tc>
              </a:tr>
              <a:tr h="171183">
                <a:tc>
                  <a:txBody>
                    <a:bodyPr/>
                    <a:lstStyle/>
                    <a:p>
                      <a:pPr algn="l" fontAlgn="b"/>
                      <a:r>
                        <a:rPr lang="en-US" sz="1000" b="0" i="0" u="none" strike="noStrike">
                          <a:solidFill>
                            <a:srgbClr val="000000"/>
                          </a:solidFill>
                          <a:latin typeface="Arial" pitchFamily="34" charset="0"/>
                          <a:cs typeface="Arial" pitchFamily="34" charset="0"/>
                        </a:rPr>
                        <a:t>Effectivity </a:t>
                      </a:r>
                    </a:p>
                  </a:txBody>
                  <a:tcPr marL="7061" marR="7061" marT="706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latin typeface="Arial" pitchFamily="34" charset="0"/>
                        <a:cs typeface="Arial" pitchFamily="34" charset="0"/>
                      </a:endParaRPr>
                    </a:p>
                  </a:txBody>
                  <a:tcPr marL="7061" marR="7061" marT="7061" marB="0" anchor="b">
                    <a:lnL>
                      <a:noFill/>
                    </a:lnL>
                    <a:lnR>
                      <a:noFill/>
                    </a:lnR>
                    <a:lnT>
                      <a:noFill/>
                    </a:lnT>
                    <a:lnB>
                      <a:noFill/>
                    </a:lnB>
                  </a:tcPr>
                </a:tc>
                <a:tc>
                  <a:txBody>
                    <a:bodyPr/>
                    <a:lstStyle/>
                    <a:p>
                      <a:pPr algn="l" fontAlgn="b"/>
                      <a:endParaRPr lang="en-US" sz="1000" b="0" i="0" u="none" strike="noStrike">
                        <a:solidFill>
                          <a:srgbClr val="000000"/>
                        </a:solidFill>
                        <a:latin typeface="Arial" pitchFamily="34" charset="0"/>
                        <a:cs typeface="Arial" pitchFamily="34" charset="0"/>
                      </a:endParaRPr>
                    </a:p>
                  </a:txBody>
                  <a:tcPr marL="7061" marR="7061" marT="7061" marB="0" anchor="b">
                    <a:lnL>
                      <a:noFill/>
                    </a:lnL>
                    <a:lnR>
                      <a:noFill/>
                    </a:lnR>
                    <a:lnT>
                      <a:noFill/>
                    </a:lnT>
                    <a:lnB>
                      <a:noFill/>
                    </a:lnB>
                  </a:tcPr>
                </a:tc>
                <a:tc>
                  <a:txBody>
                    <a:bodyPr/>
                    <a:lstStyle/>
                    <a:p>
                      <a:pPr algn="ctr" fontAlgn="b"/>
                      <a:r>
                        <a:rPr lang="en-US" sz="1000" b="0" i="0" u="none" strike="noStrike" dirty="0">
                          <a:solidFill>
                            <a:srgbClr val="000000"/>
                          </a:solidFill>
                          <a:latin typeface="Arial" pitchFamily="34" charset="0"/>
                          <a:cs typeface="Arial" pitchFamily="34" charset="0"/>
                        </a:rPr>
                        <a:t>Optional</a:t>
                      </a:r>
                    </a:p>
                  </a:txBody>
                  <a:tcPr marL="7061" marR="7061" marT="7061" marB="0" anchor="b">
                    <a:lnL>
                      <a:noFill/>
                    </a:lnL>
                    <a:lnR w="12700" cap="flat" cmpd="sng" algn="ctr">
                      <a:solidFill>
                        <a:srgbClr val="000000"/>
                      </a:solidFill>
                      <a:prstDash val="solid"/>
                      <a:round/>
                      <a:headEnd type="none" w="med" len="med"/>
                      <a:tailEnd type="none" w="med" len="med"/>
                    </a:lnR>
                    <a:lnT>
                      <a:noFill/>
                    </a:lnT>
                    <a:lnB>
                      <a:noFill/>
                    </a:lnB>
                  </a:tcPr>
                </a:tc>
              </a:tr>
              <a:tr h="171183">
                <a:tc>
                  <a:txBody>
                    <a:bodyPr/>
                    <a:lstStyle/>
                    <a:p>
                      <a:pPr algn="l" fontAlgn="b"/>
                      <a:r>
                        <a:rPr lang="en-US" sz="1000" b="0" i="0" u="none" strike="noStrike">
                          <a:solidFill>
                            <a:srgbClr val="000000"/>
                          </a:solidFill>
                          <a:latin typeface="Arial" pitchFamily="34" charset="0"/>
                          <a:cs typeface="Arial" pitchFamily="34" charset="0"/>
                        </a:rPr>
                        <a:t>Lighting</a:t>
                      </a:r>
                    </a:p>
                  </a:txBody>
                  <a:tcPr marL="7061" marR="7061" marT="706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latin typeface="Arial" pitchFamily="34" charset="0"/>
                        <a:cs typeface="Arial" pitchFamily="34" charset="0"/>
                      </a:endParaRPr>
                    </a:p>
                  </a:txBody>
                  <a:tcPr marL="7061" marR="7061" marT="7061" marB="0" anchor="b">
                    <a:lnL>
                      <a:noFill/>
                    </a:lnL>
                    <a:lnR>
                      <a:noFill/>
                    </a:lnR>
                    <a:lnT>
                      <a:noFill/>
                    </a:lnT>
                    <a:lnB>
                      <a:noFill/>
                    </a:lnB>
                  </a:tcPr>
                </a:tc>
                <a:tc>
                  <a:txBody>
                    <a:bodyPr/>
                    <a:lstStyle/>
                    <a:p>
                      <a:pPr algn="l" fontAlgn="b"/>
                      <a:endParaRPr lang="en-US" sz="1000" b="0" i="0" u="none" strike="noStrike">
                        <a:solidFill>
                          <a:srgbClr val="000000"/>
                        </a:solidFill>
                        <a:latin typeface="Arial" pitchFamily="34" charset="0"/>
                        <a:cs typeface="Arial" pitchFamily="34" charset="0"/>
                      </a:endParaRPr>
                    </a:p>
                  </a:txBody>
                  <a:tcPr marL="7061" marR="7061" marT="7061" marB="0" anchor="b">
                    <a:lnL>
                      <a:noFill/>
                    </a:lnL>
                    <a:lnR>
                      <a:noFill/>
                    </a:lnR>
                    <a:lnT>
                      <a:noFill/>
                    </a:lnT>
                    <a:lnB>
                      <a:noFill/>
                    </a:lnB>
                  </a:tcPr>
                </a:tc>
                <a:tc>
                  <a:txBody>
                    <a:bodyPr/>
                    <a:lstStyle/>
                    <a:p>
                      <a:pPr algn="ctr" fontAlgn="b"/>
                      <a:r>
                        <a:rPr lang="en-US" sz="1000" b="0" i="0" u="none" strike="noStrike" dirty="0">
                          <a:solidFill>
                            <a:srgbClr val="000000"/>
                          </a:solidFill>
                          <a:latin typeface="Arial" pitchFamily="34" charset="0"/>
                          <a:cs typeface="Arial" pitchFamily="34" charset="0"/>
                        </a:rPr>
                        <a:t>Mandatory</a:t>
                      </a:r>
                    </a:p>
                  </a:txBody>
                  <a:tcPr marL="7061" marR="7061" marT="7061" marB="0" anchor="b">
                    <a:lnL>
                      <a:noFill/>
                    </a:lnL>
                    <a:lnR w="12700" cap="flat" cmpd="sng" algn="ctr">
                      <a:solidFill>
                        <a:srgbClr val="000000"/>
                      </a:solidFill>
                      <a:prstDash val="solid"/>
                      <a:round/>
                      <a:headEnd type="none" w="med" len="med"/>
                      <a:tailEnd type="none" w="med" len="med"/>
                    </a:lnR>
                    <a:lnT>
                      <a:noFill/>
                    </a:lnT>
                    <a:lnB>
                      <a:noFill/>
                    </a:lnB>
                  </a:tcPr>
                </a:tc>
              </a:tr>
              <a:tr h="179741">
                <a:tc>
                  <a:txBody>
                    <a:bodyPr/>
                    <a:lstStyle/>
                    <a:p>
                      <a:pPr algn="l" fontAlgn="b"/>
                      <a:r>
                        <a:rPr lang="en-US" sz="1000" b="0" i="0" u="none" strike="noStrike">
                          <a:solidFill>
                            <a:srgbClr val="000000"/>
                          </a:solidFill>
                          <a:latin typeface="Arial" pitchFamily="34" charset="0"/>
                          <a:cs typeface="Arial" pitchFamily="34" charset="0"/>
                        </a:rPr>
                        <a:t> </a:t>
                      </a:r>
                    </a:p>
                  </a:txBody>
                  <a:tcPr marL="7061" marR="7061" marT="7061"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pitchFamily="34" charset="0"/>
                          <a:cs typeface="Arial" pitchFamily="34" charset="0"/>
                        </a:rPr>
                        <a:t> </a:t>
                      </a:r>
                    </a:p>
                  </a:txBody>
                  <a:tcPr marL="7061" marR="7061" marT="706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pitchFamily="34" charset="0"/>
                          <a:cs typeface="Arial" pitchFamily="34" charset="0"/>
                        </a:rPr>
                        <a:t> </a:t>
                      </a:r>
                    </a:p>
                  </a:txBody>
                  <a:tcPr marL="7061" marR="7061" marT="706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061" marR="7061" marT="7061"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pic>
        <p:nvPicPr>
          <p:cNvPr id="3" name="Picture 2"/>
          <p:cNvPicPr>
            <a:picLocks noChangeAspect="1" noChangeArrowheads="1"/>
          </p:cNvPicPr>
          <p:nvPr/>
        </p:nvPicPr>
        <p:blipFill>
          <a:blip r:embed="rId2"/>
          <a:srcRect/>
          <a:stretch>
            <a:fillRect/>
          </a:stretch>
        </p:blipFill>
        <p:spPr bwMode="auto">
          <a:xfrm>
            <a:off x="7076670" y="6400800"/>
            <a:ext cx="2067330" cy="4572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u="sng" dirty="0" smtClean="0">
                <a:latin typeface="Arial" pitchFamily="34" charset="0"/>
                <a:cs typeface="Arial" pitchFamily="34" charset="0"/>
              </a:rPr>
              <a:t>Basic concept of obstacle extraction</a:t>
            </a:r>
            <a:endParaRPr lang="en-US" sz="2200" u="sng" dirty="0">
              <a:latin typeface="Arial" pitchFamily="34" charset="0"/>
              <a:cs typeface="Arial" pitchFamily="34" charset="0"/>
            </a:endParaRPr>
          </a:p>
        </p:txBody>
      </p:sp>
      <p:pic>
        <p:nvPicPr>
          <p:cNvPr id="1027" name="Picture 3"/>
          <p:cNvPicPr>
            <a:picLocks noGrp="1" noChangeAspect="1" noChangeArrowheads="1"/>
          </p:cNvPicPr>
          <p:nvPr>
            <p:ph idx="1"/>
          </p:nvPr>
        </p:nvPicPr>
        <p:blipFill>
          <a:blip r:embed="rId2"/>
          <a:srcRect/>
          <a:stretch>
            <a:fillRect/>
          </a:stretch>
        </p:blipFill>
        <p:spPr bwMode="auto">
          <a:xfrm>
            <a:off x="1066800" y="1066800"/>
            <a:ext cx="6784336" cy="4876800"/>
          </a:xfrm>
          <a:prstGeom prst="rect">
            <a:avLst/>
          </a:prstGeom>
          <a:noFill/>
          <a:ln w="9525">
            <a:noFill/>
            <a:miter lim="800000"/>
            <a:headEnd/>
            <a:tailEnd/>
          </a:ln>
          <a:effectLst/>
        </p:spPr>
      </p:pic>
      <p:cxnSp>
        <p:nvCxnSpPr>
          <p:cNvPr id="13" name="Straight Arrow Connector 12"/>
          <p:cNvCxnSpPr/>
          <p:nvPr/>
        </p:nvCxnSpPr>
        <p:spPr>
          <a:xfrm>
            <a:off x="2133600" y="4800600"/>
            <a:ext cx="1143000" cy="304800"/>
          </a:xfrm>
          <a:prstGeom prst="straightConnector1">
            <a:avLst/>
          </a:prstGeom>
          <a:ln w="19050" cmpd="sng">
            <a:solidFill>
              <a:schemeClr val="accent2"/>
            </a:solidFill>
            <a:tailEnd type="triangle" w="lg" len="lg"/>
          </a:ln>
          <a:scene3d>
            <a:camera prst="orthographicFront">
              <a:rot lat="600000" lon="300000" rev="21299999"/>
            </a:camera>
            <a:lightRig rig="threePt" dir="t"/>
          </a:scene3d>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57200" y="4572000"/>
            <a:ext cx="1905000" cy="738664"/>
          </a:xfrm>
          <a:prstGeom prst="rect">
            <a:avLst/>
          </a:prstGeom>
          <a:noFill/>
        </p:spPr>
        <p:txBody>
          <a:bodyPr wrap="square" rtlCol="0">
            <a:spAutoFit/>
          </a:bodyPr>
          <a:lstStyle/>
          <a:p>
            <a:r>
              <a:rPr lang="en-US" sz="1400" u="sng" dirty="0" smtClean="0">
                <a:latin typeface="Arial" pitchFamily="34" charset="0"/>
                <a:cs typeface="Arial" pitchFamily="34" charset="0"/>
              </a:rPr>
              <a:t>Obstacle collection surface or Obstacle limiting Surface</a:t>
            </a:r>
            <a:endParaRPr lang="en-US" sz="1400" u="sng" dirty="0">
              <a:latin typeface="Arial" pitchFamily="34" charset="0"/>
              <a:cs typeface="Arial" pitchFamily="34" charset="0"/>
            </a:endParaRPr>
          </a:p>
        </p:txBody>
      </p:sp>
      <p:pic>
        <p:nvPicPr>
          <p:cNvPr id="6" name="Picture 2"/>
          <p:cNvPicPr>
            <a:picLocks noChangeAspect="1" noChangeArrowheads="1"/>
          </p:cNvPicPr>
          <p:nvPr/>
        </p:nvPicPr>
        <p:blipFill>
          <a:blip r:embed="rId3"/>
          <a:srcRect/>
          <a:stretch>
            <a:fillRect/>
          </a:stretch>
        </p:blipFill>
        <p:spPr bwMode="auto">
          <a:xfrm>
            <a:off x="7162800" y="6419848"/>
            <a:ext cx="1981200" cy="438152"/>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normAutofit/>
          </a:bodyPr>
          <a:lstStyle/>
          <a:p>
            <a:r>
              <a:rPr lang="en-US" sz="2200" u="sng" dirty="0" smtClean="0">
                <a:latin typeface="Arial" pitchFamily="34" charset="0"/>
                <a:cs typeface="Arial" pitchFamily="34" charset="0"/>
              </a:rPr>
              <a:t>Obstacle Extraction</a:t>
            </a:r>
            <a:endParaRPr lang="en-US" sz="2200" u="sng" dirty="0">
              <a:latin typeface="Arial" pitchFamily="34" charset="0"/>
              <a:cs typeface="Arial" pitchFamily="34" charset="0"/>
            </a:endParaRPr>
          </a:p>
        </p:txBody>
      </p:sp>
      <p:pic>
        <p:nvPicPr>
          <p:cNvPr id="1026" name="Picture 2"/>
          <p:cNvPicPr>
            <a:picLocks noGrp="1" noChangeAspect="1" noChangeArrowheads="1"/>
          </p:cNvPicPr>
          <p:nvPr>
            <p:ph idx="1"/>
          </p:nvPr>
        </p:nvPicPr>
        <p:blipFill>
          <a:blip r:embed="rId2"/>
          <a:srcRect/>
          <a:stretch>
            <a:fillRect/>
          </a:stretch>
        </p:blipFill>
        <p:spPr bwMode="auto">
          <a:xfrm>
            <a:off x="3810000" y="1219200"/>
            <a:ext cx="5181600" cy="2286000"/>
          </a:xfrm>
          <a:prstGeom prst="rect">
            <a:avLst/>
          </a:prstGeom>
          <a:noFill/>
          <a:ln w="9525">
            <a:noFill/>
            <a:miter lim="800000"/>
            <a:headEnd/>
            <a:tailEnd/>
          </a:ln>
          <a:effectLst/>
        </p:spPr>
      </p:pic>
      <p:sp>
        <p:nvSpPr>
          <p:cNvPr id="7" name="Rectangle 6"/>
          <p:cNvSpPr/>
          <p:nvPr/>
        </p:nvSpPr>
        <p:spPr>
          <a:xfrm>
            <a:off x="152400" y="1295400"/>
            <a:ext cx="3962400" cy="2677656"/>
          </a:xfrm>
          <a:prstGeom prst="rect">
            <a:avLst/>
          </a:prstGeom>
        </p:spPr>
        <p:txBody>
          <a:bodyPr wrap="square">
            <a:spAutoFit/>
          </a:bodyPr>
          <a:lstStyle/>
          <a:p>
            <a:r>
              <a:rPr lang="en-US" sz="1400" dirty="0" smtClean="0">
                <a:latin typeface="Arial" pitchFamily="34" charset="0"/>
                <a:cs typeface="Arial" pitchFamily="34" charset="0"/>
              </a:rPr>
              <a:t>The identification of obstacles by means of spatial analysis of 3D OLS model and DSM has great potential as a cost-effective method. </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The obstacles which do not penetrate the obstacle collection surface need not be shown on the chart.</a:t>
            </a:r>
          </a:p>
          <a:p>
            <a:r>
              <a:rPr lang="en-US" sz="1200" dirty="0" smtClean="0">
                <a:latin typeface="Arial" pitchFamily="34" charset="0"/>
                <a:cs typeface="Arial" pitchFamily="34" charset="0"/>
              </a:rPr>
              <a:t>Example: Obstacle 1, 3, 4, 5</a:t>
            </a:r>
          </a:p>
          <a:p>
            <a:endParaRPr lang="en-US" sz="1400" u="sng" dirty="0" smtClean="0">
              <a:latin typeface="Arial" pitchFamily="34" charset="0"/>
              <a:cs typeface="Arial" pitchFamily="34" charset="0"/>
            </a:endParaRPr>
          </a:p>
          <a:p>
            <a:endParaRPr lang="en-US" sz="1400" u="sng" dirty="0" smtClean="0">
              <a:latin typeface="Arial" pitchFamily="34" charset="0"/>
              <a:cs typeface="Arial" pitchFamily="34" charset="0"/>
            </a:endParaRPr>
          </a:p>
          <a:p>
            <a:endParaRPr lang="en-US" sz="1400" u="sng" dirty="0" smtClean="0">
              <a:latin typeface="Arial" pitchFamily="34" charset="0"/>
              <a:cs typeface="Arial" pitchFamily="34" charset="0"/>
            </a:endParaRPr>
          </a:p>
          <a:p>
            <a:endParaRPr lang="en-US" sz="1400" dirty="0" smtClean="0">
              <a:latin typeface="Arial" pitchFamily="34" charset="0"/>
              <a:cs typeface="Arial" pitchFamily="34" charset="0"/>
            </a:endParaRPr>
          </a:p>
        </p:txBody>
      </p:sp>
      <p:pic>
        <p:nvPicPr>
          <p:cNvPr id="5" name="Picture 2"/>
          <p:cNvPicPr>
            <a:picLocks noChangeAspect="1" noChangeArrowheads="1"/>
          </p:cNvPicPr>
          <p:nvPr/>
        </p:nvPicPr>
        <p:blipFill>
          <a:blip r:embed="rId3"/>
          <a:srcRect/>
          <a:stretch>
            <a:fillRect/>
          </a:stretch>
        </p:blipFill>
        <p:spPr bwMode="auto">
          <a:xfrm>
            <a:off x="0" y="0"/>
            <a:ext cx="2067330" cy="457200"/>
          </a:xfrm>
          <a:prstGeom prst="rect">
            <a:avLst/>
          </a:prstGeom>
          <a:noFill/>
          <a:ln w="9525">
            <a:noFill/>
            <a:miter lim="800000"/>
            <a:headEnd/>
            <a:tailEnd/>
          </a:ln>
          <a:effectLst/>
        </p:spPr>
      </p:pic>
      <p:pic>
        <p:nvPicPr>
          <p:cNvPr id="3" name="Picture 2"/>
          <p:cNvPicPr>
            <a:picLocks noChangeAspect="1" noChangeArrowheads="1"/>
          </p:cNvPicPr>
          <p:nvPr/>
        </p:nvPicPr>
        <p:blipFill>
          <a:blip r:embed="rId4"/>
          <a:srcRect/>
          <a:stretch>
            <a:fillRect/>
          </a:stretch>
        </p:blipFill>
        <p:spPr bwMode="auto">
          <a:xfrm>
            <a:off x="685800" y="3657600"/>
            <a:ext cx="7558615" cy="32004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609600"/>
          </a:xfrm>
        </p:spPr>
        <p:txBody>
          <a:bodyPr>
            <a:normAutofit/>
          </a:bodyPr>
          <a:lstStyle/>
          <a:p>
            <a:r>
              <a:rPr lang="en-US" sz="2200" u="sng" dirty="0" smtClean="0">
                <a:latin typeface="Arial" pitchFamily="34" charset="0"/>
                <a:cs typeface="Arial" pitchFamily="34" charset="0"/>
              </a:rPr>
              <a:t>Need for digital datasets of terrain and obstacles </a:t>
            </a:r>
            <a:endParaRPr lang="en-US" sz="2200" u="sng" dirty="0">
              <a:latin typeface="Arial" pitchFamily="34" charset="0"/>
              <a:cs typeface="Arial" pitchFamily="34" charset="0"/>
            </a:endParaRPr>
          </a:p>
        </p:txBody>
      </p:sp>
      <p:sp>
        <p:nvSpPr>
          <p:cNvPr id="3" name="Content Placeholder 2"/>
          <p:cNvSpPr>
            <a:spLocks noGrp="1"/>
          </p:cNvSpPr>
          <p:nvPr>
            <p:ph idx="1"/>
          </p:nvPr>
        </p:nvSpPr>
        <p:spPr>
          <a:xfrm>
            <a:off x="457200" y="1524000"/>
            <a:ext cx="8229600" cy="2209800"/>
          </a:xfrm>
        </p:spPr>
        <p:txBody>
          <a:bodyPr>
            <a:normAutofit fontScale="92500" lnSpcReduction="20000"/>
          </a:bodyPr>
          <a:lstStyle/>
          <a:p>
            <a:endParaRPr lang="en-US" sz="2400" dirty="0" smtClean="0"/>
          </a:p>
          <a:p>
            <a:pPr marL="0" indent="0">
              <a:lnSpc>
                <a:spcPct val="170000"/>
              </a:lnSpc>
              <a:spcBef>
                <a:spcPts val="0"/>
              </a:spcBef>
              <a:buNone/>
            </a:pPr>
            <a:r>
              <a:rPr lang="en-US" sz="1600" u="sng" dirty="0" smtClean="0">
                <a:latin typeface="Arial" pitchFamily="34" charset="0"/>
                <a:cs typeface="Arial" pitchFamily="34" charset="0"/>
              </a:rPr>
              <a:t>A key driver for the transition from AIS to AIM is the need to achieve </a:t>
            </a:r>
            <a:r>
              <a:rPr lang="en-US" sz="1600" b="1" u="sng" dirty="0" smtClean="0">
                <a:latin typeface="Arial" pitchFamily="34" charset="0"/>
                <a:cs typeface="Arial" pitchFamily="34" charset="0"/>
              </a:rPr>
              <a:t>an uninterrupted aeronautical data chain </a:t>
            </a:r>
            <a:r>
              <a:rPr lang="en-US" sz="1600" u="sng" dirty="0" smtClean="0">
                <a:latin typeface="Arial" pitchFamily="34" charset="0"/>
                <a:cs typeface="Arial" pitchFamily="34" charset="0"/>
              </a:rPr>
              <a:t>with </a:t>
            </a:r>
            <a:r>
              <a:rPr lang="en-US" sz="1600" b="1" u="sng" dirty="0" smtClean="0">
                <a:latin typeface="Arial" pitchFamily="34" charset="0"/>
                <a:cs typeface="Arial" pitchFamily="34" charset="0"/>
              </a:rPr>
              <a:t>no loss or corruption in information</a:t>
            </a:r>
            <a:r>
              <a:rPr lang="en-US" sz="1600" u="sng" dirty="0" smtClean="0">
                <a:latin typeface="Arial" pitchFamily="34" charset="0"/>
                <a:cs typeface="Arial" pitchFamily="34" charset="0"/>
              </a:rPr>
              <a:t>, in a </a:t>
            </a:r>
            <a:r>
              <a:rPr lang="en-US" sz="1600" b="1" u="sng" dirty="0" smtClean="0">
                <a:latin typeface="Arial" pitchFamily="34" charset="0"/>
                <a:cs typeface="Arial" pitchFamily="34" charset="0"/>
              </a:rPr>
              <a:t>pre-defined format </a:t>
            </a:r>
            <a:r>
              <a:rPr lang="en-US" sz="1600" u="sng" dirty="0" smtClean="0">
                <a:latin typeface="Arial" pitchFamily="34" charset="0"/>
                <a:cs typeface="Arial" pitchFamily="34" charset="0"/>
              </a:rPr>
              <a:t>and with </a:t>
            </a:r>
            <a:r>
              <a:rPr lang="en-US" sz="1600" b="1" u="sng" dirty="0" smtClean="0">
                <a:latin typeface="Arial" pitchFamily="34" charset="0"/>
                <a:cs typeface="Arial" pitchFamily="34" charset="0"/>
              </a:rPr>
              <a:t>guaranteed accuracy and integrity</a:t>
            </a:r>
            <a:r>
              <a:rPr lang="en-US" sz="1600" u="sng" dirty="0" smtClean="0">
                <a:latin typeface="Arial" pitchFamily="34" charset="0"/>
                <a:cs typeface="Arial" pitchFamily="34" charset="0"/>
              </a:rPr>
              <a:t>. </a:t>
            </a:r>
            <a:r>
              <a:rPr lang="en-US" sz="1600" dirty="0" smtClean="0">
                <a:latin typeface="Arial" pitchFamily="34" charset="0"/>
                <a:cs typeface="Arial" pitchFamily="34" charset="0"/>
              </a:rPr>
              <a:t>The aeronautical data chain is defined as “a series of interrelated links wherein each link provides a function that facilitates the </a:t>
            </a:r>
            <a:r>
              <a:rPr lang="en-US" sz="1600" b="1" u="sng" dirty="0" smtClean="0">
                <a:latin typeface="Arial" pitchFamily="34" charset="0"/>
                <a:cs typeface="Arial" pitchFamily="34" charset="0"/>
              </a:rPr>
              <a:t>origination</a:t>
            </a:r>
            <a:r>
              <a:rPr lang="en-US" sz="1600" dirty="0" smtClean="0">
                <a:latin typeface="Arial" pitchFamily="34" charset="0"/>
                <a:cs typeface="Arial" pitchFamily="34" charset="0"/>
              </a:rPr>
              <a:t>, </a:t>
            </a:r>
            <a:r>
              <a:rPr lang="en-US" sz="1600" b="1" u="sng" dirty="0" smtClean="0">
                <a:latin typeface="Arial" pitchFamily="34" charset="0"/>
                <a:cs typeface="Arial" pitchFamily="34" charset="0"/>
              </a:rPr>
              <a:t>transmission</a:t>
            </a:r>
            <a:r>
              <a:rPr lang="en-US" sz="1600" dirty="0" smtClean="0">
                <a:latin typeface="Arial" pitchFamily="34" charset="0"/>
                <a:cs typeface="Arial" pitchFamily="34" charset="0"/>
              </a:rPr>
              <a:t> and </a:t>
            </a:r>
            <a:r>
              <a:rPr lang="en-US" sz="1600" b="1" u="sng" dirty="0" smtClean="0">
                <a:latin typeface="Arial" pitchFamily="34" charset="0"/>
                <a:cs typeface="Arial" pitchFamily="34" charset="0"/>
              </a:rPr>
              <a:t>use of aeronautical data</a:t>
            </a:r>
            <a:r>
              <a:rPr lang="en-US" sz="1600" u="sng" dirty="0" smtClean="0">
                <a:latin typeface="Arial" pitchFamily="34" charset="0"/>
                <a:cs typeface="Arial" pitchFamily="34" charset="0"/>
              </a:rPr>
              <a:t> </a:t>
            </a:r>
            <a:r>
              <a:rPr lang="en-US" sz="1600" dirty="0" smtClean="0">
                <a:latin typeface="Arial" pitchFamily="34" charset="0"/>
                <a:cs typeface="Arial" pitchFamily="34" charset="0"/>
              </a:rPr>
              <a:t>for a specific purpose”. </a:t>
            </a:r>
            <a:endParaRPr lang="en-US" sz="1600" dirty="0">
              <a:latin typeface="Arial" pitchFamily="34" charset="0"/>
              <a:cs typeface="Arial" pitchFamily="34" charset="0"/>
            </a:endParaRPr>
          </a:p>
        </p:txBody>
      </p:sp>
      <p:pic>
        <p:nvPicPr>
          <p:cNvPr id="6" name="Picture 5"/>
          <p:cNvPicPr/>
          <p:nvPr/>
        </p:nvPicPr>
        <p:blipFill>
          <a:blip r:embed="rId2"/>
          <a:srcRect/>
          <a:stretch>
            <a:fillRect/>
          </a:stretch>
        </p:blipFill>
        <p:spPr bwMode="auto">
          <a:xfrm>
            <a:off x="2514600" y="3962400"/>
            <a:ext cx="3810000" cy="1724660"/>
          </a:xfrm>
          <a:prstGeom prst="rect">
            <a:avLst/>
          </a:prstGeom>
          <a:noFill/>
          <a:ln w="9525">
            <a:noFill/>
            <a:miter lim="800000"/>
            <a:headEnd/>
            <a:tailEnd/>
          </a:ln>
        </p:spPr>
      </p:pic>
      <p:pic>
        <p:nvPicPr>
          <p:cNvPr id="7" name="Picture 2"/>
          <p:cNvPicPr>
            <a:picLocks noChangeAspect="1" noChangeArrowheads="1"/>
          </p:cNvPicPr>
          <p:nvPr/>
        </p:nvPicPr>
        <p:blipFill>
          <a:blip r:embed="rId3"/>
          <a:srcRect/>
          <a:stretch>
            <a:fillRect/>
          </a:stretch>
        </p:blipFill>
        <p:spPr bwMode="auto">
          <a:xfrm>
            <a:off x="7076670" y="6400800"/>
            <a:ext cx="2067330" cy="45720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13514" y="0"/>
            <a:ext cx="9130486" cy="6857999"/>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Obstacles_Appeal_2020_VABBv2.0.jpg"/>
          <p:cNvPicPr>
            <a:picLocks noGrp="1" noChangeAspect="1"/>
          </p:cNvPicPr>
          <p:nvPr>
            <p:ph idx="1"/>
          </p:nvPr>
        </p:nvPicPr>
        <p:blipFill>
          <a:blip r:embed="rId2"/>
          <a:stretch>
            <a:fillRect/>
          </a:stretch>
        </p:blipFill>
        <p:spPr>
          <a:xfrm>
            <a:off x="1" y="0"/>
            <a:ext cx="9144000" cy="68580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1143000"/>
          </a:xfrm>
        </p:spPr>
        <p:txBody>
          <a:bodyPr>
            <a:normAutofit/>
          </a:bodyPr>
          <a:lstStyle/>
          <a:p>
            <a:r>
              <a:rPr lang="en-US" sz="2200" u="sng" dirty="0" smtClean="0">
                <a:latin typeface="Arial" pitchFamily="34" charset="0"/>
                <a:cs typeface="Arial" pitchFamily="34" charset="0"/>
              </a:rPr>
              <a:t>Mandatory areas for TOD: Area 2a, Take off flight path area, Area 4</a:t>
            </a:r>
            <a:br>
              <a:rPr lang="en-US" sz="2200" u="sng" dirty="0" smtClean="0">
                <a:latin typeface="Arial" pitchFamily="34" charset="0"/>
                <a:cs typeface="Arial" pitchFamily="34" charset="0"/>
              </a:rPr>
            </a:br>
            <a:r>
              <a:rPr lang="en-US" sz="1800" dirty="0" smtClean="0">
                <a:latin typeface="Arial" pitchFamily="34" charset="0"/>
                <a:cs typeface="Arial" pitchFamily="34" charset="0"/>
              </a:rPr>
              <a:t>[ Schematic diagram only ]</a:t>
            </a:r>
            <a:endParaRPr lang="en-US" sz="1800" dirty="0">
              <a:latin typeface="Arial" pitchFamily="34" charset="0"/>
              <a:cs typeface="Arial" pitchFamily="34" charset="0"/>
            </a:endParaRPr>
          </a:p>
        </p:txBody>
      </p:sp>
      <p:pic>
        <p:nvPicPr>
          <p:cNvPr id="4" name="Image 1"/>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81000" y="1752600"/>
            <a:ext cx="3048000" cy="2590800"/>
          </a:xfrm>
          <a:prstGeom prst="rect">
            <a:avLst/>
          </a:prstGeom>
        </p:spPr>
      </p:pic>
      <p:pic>
        <p:nvPicPr>
          <p:cNvPr id="8" name="Image 7"/>
          <p:cNvPicPr/>
          <p:nvPr/>
        </p:nvPicPr>
        <p:blipFill>
          <a:blip r:embed="rId3">
            <a:extLst>
              <a:ext uri="{28A0092B-C50C-407E-A947-70E740481C1C}">
                <a14:useLocalDpi xmlns:a14="http://schemas.microsoft.com/office/drawing/2010/main" val="0"/>
              </a:ext>
            </a:extLst>
          </a:blip>
          <a:stretch>
            <a:fillRect/>
          </a:stretch>
        </p:blipFill>
        <p:spPr>
          <a:xfrm>
            <a:off x="6781800" y="2057400"/>
            <a:ext cx="1295400" cy="2133600"/>
          </a:xfrm>
          <a:prstGeom prst="rect">
            <a:avLst/>
          </a:prstGeom>
        </p:spPr>
      </p:pic>
      <p:pic>
        <p:nvPicPr>
          <p:cNvPr id="10" name="Image 13" descr="C:\Users\jean-nicolas.moal\Desktop\TakeOffClimb.png"/>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133600"/>
            <a:ext cx="2590800" cy="1905000"/>
          </a:xfrm>
          <a:prstGeom prst="rect">
            <a:avLst/>
          </a:prstGeom>
          <a:noFill/>
          <a:ln>
            <a:noFill/>
          </a:ln>
        </p:spPr>
      </p:pic>
      <p:sp>
        <p:nvSpPr>
          <p:cNvPr id="11" name="TextBox 10"/>
          <p:cNvSpPr txBox="1"/>
          <p:nvPr/>
        </p:nvSpPr>
        <p:spPr>
          <a:xfrm>
            <a:off x="1143000" y="4800600"/>
            <a:ext cx="1143000" cy="307777"/>
          </a:xfrm>
          <a:prstGeom prst="rect">
            <a:avLst/>
          </a:prstGeom>
          <a:noFill/>
        </p:spPr>
        <p:txBody>
          <a:bodyPr wrap="square" rtlCol="0">
            <a:spAutoFit/>
          </a:bodyPr>
          <a:lstStyle/>
          <a:p>
            <a:pPr algn="ctr"/>
            <a:r>
              <a:rPr lang="en-US" sz="1400" u="sng" dirty="0" smtClean="0">
                <a:latin typeface="Arial" pitchFamily="34" charset="0"/>
                <a:cs typeface="Arial" pitchFamily="34" charset="0"/>
              </a:rPr>
              <a:t>Area 2a</a:t>
            </a:r>
            <a:endParaRPr lang="en-US" sz="1400" u="sng" dirty="0">
              <a:latin typeface="Arial" pitchFamily="34" charset="0"/>
              <a:cs typeface="Arial" pitchFamily="34" charset="0"/>
            </a:endParaRPr>
          </a:p>
        </p:txBody>
      </p:sp>
      <p:sp>
        <p:nvSpPr>
          <p:cNvPr id="12" name="TextBox 11"/>
          <p:cNvSpPr txBox="1"/>
          <p:nvPr/>
        </p:nvSpPr>
        <p:spPr>
          <a:xfrm>
            <a:off x="3962400" y="4648200"/>
            <a:ext cx="1524000" cy="523220"/>
          </a:xfrm>
          <a:prstGeom prst="rect">
            <a:avLst/>
          </a:prstGeom>
          <a:noFill/>
        </p:spPr>
        <p:txBody>
          <a:bodyPr wrap="square" rtlCol="0">
            <a:spAutoFit/>
          </a:bodyPr>
          <a:lstStyle/>
          <a:p>
            <a:pPr algn="ctr"/>
            <a:r>
              <a:rPr lang="en-US" sz="1400" u="sng" dirty="0" smtClean="0">
                <a:latin typeface="Arial" pitchFamily="34" charset="0"/>
                <a:cs typeface="Arial" pitchFamily="34" charset="0"/>
              </a:rPr>
              <a:t>Take-off flight path area</a:t>
            </a:r>
            <a:endParaRPr lang="en-US" sz="1400" u="sng" dirty="0">
              <a:latin typeface="Arial" pitchFamily="34" charset="0"/>
              <a:cs typeface="Arial" pitchFamily="34" charset="0"/>
            </a:endParaRPr>
          </a:p>
        </p:txBody>
      </p:sp>
      <p:sp>
        <p:nvSpPr>
          <p:cNvPr id="13" name="TextBox 12"/>
          <p:cNvSpPr txBox="1"/>
          <p:nvPr/>
        </p:nvSpPr>
        <p:spPr>
          <a:xfrm>
            <a:off x="6705600" y="4724400"/>
            <a:ext cx="1524000" cy="307777"/>
          </a:xfrm>
          <a:prstGeom prst="rect">
            <a:avLst/>
          </a:prstGeom>
          <a:noFill/>
        </p:spPr>
        <p:txBody>
          <a:bodyPr wrap="square" rtlCol="0">
            <a:spAutoFit/>
          </a:bodyPr>
          <a:lstStyle/>
          <a:p>
            <a:pPr algn="ctr"/>
            <a:r>
              <a:rPr lang="en-US" sz="1400" u="sng" dirty="0" smtClean="0">
                <a:latin typeface="Arial" pitchFamily="34" charset="0"/>
                <a:cs typeface="Arial" pitchFamily="34" charset="0"/>
              </a:rPr>
              <a:t>Area 4</a:t>
            </a:r>
            <a:endParaRPr lang="en-US" sz="1400" u="sng" dirty="0">
              <a:latin typeface="Arial" pitchFamily="34" charset="0"/>
              <a:cs typeface="Arial" pitchFamily="34" charset="0"/>
            </a:endParaRPr>
          </a:p>
        </p:txBody>
      </p:sp>
      <p:pic>
        <p:nvPicPr>
          <p:cNvPr id="9" name="Picture 2"/>
          <p:cNvPicPr>
            <a:picLocks noChangeAspect="1" noChangeArrowheads="1"/>
          </p:cNvPicPr>
          <p:nvPr/>
        </p:nvPicPr>
        <p:blipFill>
          <a:blip r:embed="rId5"/>
          <a:srcRect/>
          <a:stretch>
            <a:fillRect/>
          </a:stretch>
        </p:blipFill>
        <p:spPr bwMode="auto">
          <a:xfrm>
            <a:off x="7086600" y="6402996"/>
            <a:ext cx="2057400" cy="455004"/>
          </a:xfrm>
          <a:prstGeom prst="rect">
            <a:avLst/>
          </a:prstGeom>
          <a:noFill/>
          <a:ln w="9525">
            <a:noFill/>
            <a:miter lim="800000"/>
            <a:headEnd/>
            <a:tailEnd/>
          </a:ln>
          <a:effectLst/>
        </p:spPr>
      </p:pic>
      <p:sp>
        <p:nvSpPr>
          <p:cNvPr id="14" name="TextBox 13"/>
          <p:cNvSpPr txBox="1"/>
          <p:nvPr/>
        </p:nvSpPr>
        <p:spPr>
          <a:xfrm>
            <a:off x="990600" y="5562600"/>
            <a:ext cx="3810000" cy="338554"/>
          </a:xfrm>
          <a:prstGeom prst="rect">
            <a:avLst/>
          </a:prstGeom>
          <a:noFill/>
        </p:spPr>
        <p:txBody>
          <a:bodyPr wrap="square" rtlCol="0">
            <a:spAutoFit/>
          </a:bodyPr>
          <a:lstStyle/>
          <a:p>
            <a:r>
              <a:rPr lang="en-US" sz="1600" dirty="0" smtClean="0">
                <a:latin typeface="Arial" pitchFamily="34" charset="0"/>
                <a:cs typeface="Arial" pitchFamily="34" charset="0"/>
              </a:rPr>
              <a:t>*</a:t>
            </a:r>
            <a:r>
              <a:rPr lang="en-US" sz="1600" u="sng" dirty="0" smtClean="0">
                <a:latin typeface="Arial" pitchFamily="34" charset="0"/>
                <a:cs typeface="Arial" pitchFamily="34" charset="0"/>
              </a:rPr>
              <a:t>Area1 is also mandatory</a:t>
            </a:r>
            <a:endParaRPr lang="en-US" sz="1600" u="sng" dirty="0">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u="sng" dirty="0" smtClean="0">
                <a:latin typeface="Arial" pitchFamily="34" charset="0"/>
                <a:cs typeface="Arial" pitchFamily="34" charset="0"/>
              </a:rPr>
              <a:t>Mandatory areas for TOD: area bounded by the lateral extent of obstacle limitation surfaces </a:t>
            </a:r>
            <a:r>
              <a:rPr lang="en-US" sz="1800" dirty="0" smtClean="0">
                <a:latin typeface="Arial" pitchFamily="34" charset="0"/>
                <a:cs typeface="Arial" pitchFamily="34" charset="0"/>
              </a:rPr>
              <a:t> [Schematic diagram only ]</a:t>
            </a:r>
            <a:endParaRPr lang="en-US" sz="1800" dirty="0">
              <a:latin typeface="Arial" pitchFamily="34" charset="0"/>
              <a:cs typeface="Arial" pitchFamily="34" charset="0"/>
            </a:endParaRPr>
          </a:p>
        </p:txBody>
      </p:sp>
      <p:pic>
        <p:nvPicPr>
          <p:cNvPr id="4" name="Image 1" descr="C:\Users\jean-nicolas.moal\Desktop\Conical.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4200" y="1676400"/>
            <a:ext cx="1904762" cy="1314286"/>
          </a:xfrm>
          <a:prstGeom prst="rect">
            <a:avLst/>
          </a:prstGeom>
          <a:noFill/>
          <a:ln>
            <a:noFill/>
          </a:ln>
        </p:spPr>
      </p:pic>
      <p:pic>
        <p:nvPicPr>
          <p:cNvPr id="5" name="Image 2" descr="C:\Users\jean-nicolas.moal\Desktop\InnerHori.png"/>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52600"/>
            <a:ext cx="1899920" cy="1318260"/>
          </a:xfrm>
          <a:prstGeom prst="rect">
            <a:avLst/>
          </a:prstGeom>
          <a:noFill/>
          <a:ln>
            <a:noFill/>
          </a:ln>
        </p:spPr>
      </p:pic>
      <p:pic>
        <p:nvPicPr>
          <p:cNvPr id="6" name="Image 4" descr="C:\Users\jean-nicolas.moal\Desktop\Approach.png"/>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676400"/>
            <a:ext cx="1899920" cy="1318260"/>
          </a:xfrm>
          <a:prstGeom prst="rect">
            <a:avLst/>
          </a:prstGeom>
          <a:noFill/>
          <a:ln>
            <a:noFill/>
          </a:ln>
        </p:spPr>
      </p:pic>
      <p:pic>
        <p:nvPicPr>
          <p:cNvPr id="7" name="Image 7" descr="C:\Users\jean-nicolas.moal\Desktop\Transitional.png"/>
          <p:cNvPicPr/>
          <p:nvPr/>
        </p:nvPicPr>
        <p:blipFill>
          <a:blip r:embed="rId5">
            <a:extLst>
              <a:ext uri="{28A0092B-C50C-407E-A947-70E740481C1C}">
                <a14:useLocalDpi xmlns:a14="http://schemas.microsoft.com/office/drawing/2010/main" val="0"/>
              </a:ext>
            </a:extLst>
          </a:blip>
          <a:srcRect/>
          <a:stretch>
            <a:fillRect/>
          </a:stretch>
        </p:blipFill>
        <p:spPr bwMode="auto">
          <a:xfrm>
            <a:off x="609600" y="4343400"/>
            <a:ext cx="1899920" cy="1318260"/>
          </a:xfrm>
          <a:prstGeom prst="rect">
            <a:avLst/>
          </a:prstGeom>
          <a:noFill/>
          <a:ln>
            <a:noFill/>
          </a:ln>
        </p:spPr>
      </p:pic>
      <p:pic>
        <p:nvPicPr>
          <p:cNvPr id="9" name="Image 8" descr="C:\Users\jean-nicolas.moal\Desktop\InnerTransitional.png"/>
          <p:cNvPicPr/>
          <p:nvPr/>
        </p:nvPicPr>
        <p:blipFill>
          <a:blip r:embed="rId6">
            <a:extLst>
              <a:ext uri="{28A0092B-C50C-407E-A947-70E740481C1C}">
                <a14:useLocalDpi xmlns:a14="http://schemas.microsoft.com/office/drawing/2010/main" val="0"/>
              </a:ext>
            </a:extLst>
          </a:blip>
          <a:srcRect/>
          <a:stretch>
            <a:fillRect/>
          </a:stretch>
        </p:blipFill>
        <p:spPr bwMode="auto">
          <a:xfrm>
            <a:off x="3124200" y="4953000"/>
            <a:ext cx="1899920" cy="356235"/>
          </a:xfrm>
          <a:prstGeom prst="rect">
            <a:avLst/>
          </a:prstGeom>
          <a:noFill/>
          <a:ln>
            <a:noFill/>
          </a:ln>
        </p:spPr>
      </p:pic>
      <p:pic>
        <p:nvPicPr>
          <p:cNvPr id="10" name="Image 9" descr="C:\Users\jean-nicolas.moal\Desktop\BalkedLanding.png"/>
          <p:cNvPicPr/>
          <p:nvPr/>
        </p:nvPicPr>
        <p:blipFill>
          <a:blip r:embed="rId7">
            <a:extLst>
              <a:ext uri="{28A0092B-C50C-407E-A947-70E740481C1C}">
                <a14:useLocalDpi xmlns:a14="http://schemas.microsoft.com/office/drawing/2010/main" val="0"/>
              </a:ext>
            </a:extLst>
          </a:blip>
          <a:srcRect/>
          <a:stretch>
            <a:fillRect/>
          </a:stretch>
        </p:blipFill>
        <p:spPr bwMode="auto">
          <a:xfrm>
            <a:off x="5943600" y="5029200"/>
            <a:ext cx="1899920" cy="356235"/>
          </a:xfrm>
          <a:prstGeom prst="rect">
            <a:avLst/>
          </a:prstGeom>
          <a:noFill/>
          <a:ln>
            <a:noFill/>
          </a:ln>
        </p:spPr>
      </p:pic>
      <p:sp>
        <p:nvSpPr>
          <p:cNvPr id="11" name="TextBox 10"/>
          <p:cNvSpPr txBox="1"/>
          <p:nvPr/>
        </p:nvSpPr>
        <p:spPr>
          <a:xfrm>
            <a:off x="3581400" y="5486400"/>
            <a:ext cx="1143000" cy="523220"/>
          </a:xfrm>
          <a:prstGeom prst="rect">
            <a:avLst/>
          </a:prstGeom>
          <a:noFill/>
        </p:spPr>
        <p:txBody>
          <a:bodyPr wrap="square" rtlCol="0">
            <a:spAutoFit/>
          </a:bodyPr>
          <a:lstStyle/>
          <a:p>
            <a:pPr algn="ctr"/>
            <a:r>
              <a:rPr lang="en-US" sz="1400" u="sng" dirty="0" smtClean="0">
                <a:latin typeface="Arial" pitchFamily="34" charset="0"/>
                <a:cs typeface="Arial" pitchFamily="34" charset="0"/>
              </a:rPr>
              <a:t>Inner Transitional</a:t>
            </a:r>
            <a:endParaRPr lang="en-US" sz="1400" u="sng" dirty="0">
              <a:latin typeface="Arial" pitchFamily="34" charset="0"/>
              <a:cs typeface="Arial" pitchFamily="34" charset="0"/>
            </a:endParaRPr>
          </a:p>
        </p:txBody>
      </p:sp>
      <p:sp>
        <p:nvSpPr>
          <p:cNvPr id="12" name="TextBox 11"/>
          <p:cNvSpPr txBox="1"/>
          <p:nvPr/>
        </p:nvSpPr>
        <p:spPr>
          <a:xfrm>
            <a:off x="3429000" y="3124200"/>
            <a:ext cx="1143000" cy="307777"/>
          </a:xfrm>
          <a:prstGeom prst="rect">
            <a:avLst/>
          </a:prstGeom>
          <a:noFill/>
        </p:spPr>
        <p:txBody>
          <a:bodyPr wrap="square" rtlCol="0">
            <a:spAutoFit/>
          </a:bodyPr>
          <a:lstStyle/>
          <a:p>
            <a:pPr algn="ctr"/>
            <a:r>
              <a:rPr lang="en-US" sz="1400" u="sng" dirty="0" smtClean="0">
                <a:latin typeface="Arial" pitchFamily="34" charset="0"/>
                <a:cs typeface="Arial" pitchFamily="34" charset="0"/>
              </a:rPr>
              <a:t>Conical</a:t>
            </a:r>
            <a:endParaRPr lang="en-US" sz="1400" u="sng" dirty="0">
              <a:latin typeface="Arial" pitchFamily="34" charset="0"/>
              <a:cs typeface="Arial" pitchFamily="34" charset="0"/>
            </a:endParaRPr>
          </a:p>
        </p:txBody>
      </p:sp>
      <p:sp>
        <p:nvSpPr>
          <p:cNvPr id="13" name="TextBox 12"/>
          <p:cNvSpPr txBox="1"/>
          <p:nvPr/>
        </p:nvSpPr>
        <p:spPr>
          <a:xfrm>
            <a:off x="6248400" y="3048000"/>
            <a:ext cx="1143000" cy="307777"/>
          </a:xfrm>
          <a:prstGeom prst="rect">
            <a:avLst/>
          </a:prstGeom>
          <a:noFill/>
        </p:spPr>
        <p:txBody>
          <a:bodyPr wrap="square" rtlCol="0">
            <a:spAutoFit/>
          </a:bodyPr>
          <a:lstStyle/>
          <a:p>
            <a:pPr algn="ctr"/>
            <a:r>
              <a:rPr lang="en-US" sz="1400" u="sng" dirty="0" smtClean="0">
                <a:latin typeface="Arial" pitchFamily="34" charset="0"/>
                <a:cs typeface="Arial" pitchFamily="34" charset="0"/>
              </a:rPr>
              <a:t>Approach</a:t>
            </a:r>
            <a:endParaRPr lang="en-US" sz="1400" u="sng" dirty="0">
              <a:latin typeface="Arial" pitchFamily="34" charset="0"/>
              <a:cs typeface="Arial" pitchFamily="34" charset="0"/>
            </a:endParaRPr>
          </a:p>
        </p:txBody>
      </p:sp>
      <p:sp>
        <p:nvSpPr>
          <p:cNvPr id="14" name="TextBox 13"/>
          <p:cNvSpPr txBox="1"/>
          <p:nvPr/>
        </p:nvSpPr>
        <p:spPr>
          <a:xfrm>
            <a:off x="990600" y="5715000"/>
            <a:ext cx="1143000" cy="307777"/>
          </a:xfrm>
          <a:prstGeom prst="rect">
            <a:avLst/>
          </a:prstGeom>
          <a:noFill/>
        </p:spPr>
        <p:txBody>
          <a:bodyPr wrap="square" rtlCol="0">
            <a:spAutoFit/>
          </a:bodyPr>
          <a:lstStyle/>
          <a:p>
            <a:pPr algn="ctr"/>
            <a:r>
              <a:rPr lang="en-US" sz="1400" u="sng" dirty="0" smtClean="0">
                <a:latin typeface="Arial" pitchFamily="34" charset="0"/>
                <a:cs typeface="Arial" pitchFamily="34" charset="0"/>
              </a:rPr>
              <a:t>Transitional</a:t>
            </a:r>
            <a:endParaRPr lang="en-US" sz="1400" u="sng" dirty="0">
              <a:latin typeface="Arial" pitchFamily="34" charset="0"/>
              <a:cs typeface="Arial" pitchFamily="34" charset="0"/>
            </a:endParaRPr>
          </a:p>
        </p:txBody>
      </p:sp>
      <p:sp>
        <p:nvSpPr>
          <p:cNvPr id="15" name="TextBox 14"/>
          <p:cNvSpPr txBox="1"/>
          <p:nvPr/>
        </p:nvSpPr>
        <p:spPr>
          <a:xfrm>
            <a:off x="1066800" y="3124200"/>
            <a:ext cx="1143000" cy="307777"/>
          </a:xfrm>
          <a:prstGeom prst="rect">
            <a:avLst/>
          </a:prstGeom>
          <a:noFill/>
        </p:spPr>
        <p:txBody>
          <a:bodyPr wrap="square" rtlCol="0">
            <a:spAutoFit/>
          </a:bodyPr>
          <a:lstStyle/>
          <a:p>
            <a:pPr algn="ctr"/>
            <a:r>
              <a:rPr lang="en-US" sz="1400" u="sng" dirty="0" smtClean="0">
                <a:latin typeface="Arial" pitchFamily="34" charset="0"/>
                <a:cs typeface="Arial" pitchFamily="34" charset="0"/>
              </a:rPr>
              <a:t>IHS</a:t>
            </a:r>
            <a:endParaRPr lang="en-US" sz="1400" u="sng" dirty="0">
              <a:latin typeface="Arial" pitchFamily="34" charset="0"/>
              <a:cs typeface="Arial" pitchFamily="34" charset="0"/>
            </a:endParaRPr>
          </a:p>
        </p:txBody>
      </p:sp>
      <p:sp>
        <p:nvSpPr>
          <p:cNvPr id="16" name="TextBox 15"/>
          <p:cNvSpPr txBox="1"/>
          <p:nvPr/>
        </p:nvSpPr>
        <p:spPr>
          <a:xfrm>
            <a:off x="6248400" y="5486400"/>
            <a:ext cx="1143000" cy="523220"/>
          </a:xfrm>
          <a:prstGeom prst="rect">
            <a:avLst/>
          </a:prstGeom>
          <a:noFill/>
        </p:spPr>
        <p:txBody>
          <a:bodyPr wrap="square" rtlCol="0">
            <a:spAutoFit/>
          </a:bodyPr>
          <a:lstStyle/>
          <a:p>
            <a:pPr algn="ctr"/>
            <a:r>
              <a:rPr lang="en-US" sz="1400" u="sng" dirty="0" smtClean="0">
                <a:latin typeface="Arial" pitchFamily="34" charset="0"/>
                <a:cs typeface="Arial" pitchFamily="34" charset="0"/>
              </a:rPr>
              <a:t>Balked landing</a:t>
            </a:r>
            <a:endParaRPr lang="en-US" sz="1400" u="sng" dirty="0">
              <a:latin typeface="Arial" pitchFamily="34" charset="0"/>
              <a:cs typeface="Arial" pitchFamily="34" charset="0"/>
            </a:endParaRPr>
          </a:p>
        </p:txBody>
      </p:sp>
      <p:pic>
        <p:nvPicPr>
          <p:cNvPr id="17" name="Image 3" descr="C:\Users\jean-nicolas.moal\Desktop\InnerApp.png"/>
          <p:cNvPicPr/>
          <p:nvPr/>
        </p:nvPicPr>
        <p:blipFill>
          <a:blip r:embed="rId8">
            <a:extLst>
              <a:ext uri="{28A0092B-C50C-407E-A947-70E740481C1C}">
                <a14:useLocalDpi xmlns:a14="http://schemas.microsoft.com/office/drawing/2010/main" val="0"/>
              </a:ext>
            </a:extLst>
          </a:blip>
          <a:srcRect/>
          <a:stretch>
            <a:fillRect/>
          </a:stretch>
        </p:blipFill>
        <p:spPr bwMode="auto">
          <a:xfrm>
            <a:off x="5943600" y="3733800"/>
            <a:ext cx="1899920" cy="356235"/>
          </a:xfrm>
          <a:prstGeom prst="rect">
            <a:avLst/>
          </a:prstGeom>
          <a:noFill/>
          <a:ln>
            <a:noFill/>
          </a:ln>
        </p:spPr>
      </p:pic>
      <p:sp>
        <p:nvSpPr>
          <p:cNvPr id="18" name="TextBox 17"/>
          <p:cNvSpPr txBox="1"/>
          <p:nvPr/>
        </p:nvSpPr>
        <p:spPr>
          <a:xfrm>
            <a:off x="6248400" y="4191000"/>
            <a:ext cx="1143000" cy="523220"/>
          </a:xfrm>
          <a:prstGeom prst="rect">
            <a:avLst/>
          </a:prstGeom>
          <a:noFill/>
        </p:spPr>
        <p:txBody>
          <a:bodyPr wrap="square" rtlCol="0">
            <a:spAutoFit/>
          </a:bodyPr>
          <a:lstStyle/>
          <a:p>
            <a:pPr algn="ctr"/>
            <a:r>
              <a:rPr lang="en-US" sz="1400" u="sng" dirty="0" smtClean="0">
                <a:latin typeface="Arial" pitchFamily="34" charset="0"/>
                <a:cs typeface="Arial" pitchFamily="34" charset="0"/>
              </a:rPr>
              <a:t>Inner Approach</a:t>
            </a:r>
            <a:endParaRPr lang="en-US" sz="1400" u="sng" dirty="0">
              <a:latin typeface="Arial" pitchFamily="34" charset="0"/>
              <a:cs typeface="Arial" pitchFamily="34" charset="0"/>
            </a:endParaRPr>
          </a:p>
        </p:txBody>
      </p:sp>
      <p:pic>
        <p:nvPicPr>
          <p:cNvPr id="19" name="Picture 2"/>
          <p:cNvPicPr>
            <a:picLocks noChangeAspect="1" noChangeArrowheads="1"/>
          </p:cNvPicPr>
          <p:nvPr/>
        </p:nvPicPr>
        <p:blipFill>
          <a:blip r:embed="rId9"/>
          <a:srcRect/>
          <a:stretch>
            <a:fillRect/>
          </a:stretch>
        </p:blipFill>
        <p:spPr bwMode="auto">
          <a:xfrm>
            <a:off x="7076670" y="6400800"/>
            <a:ext cx="2067330" cy="4572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u="sng" dirty="0" smtClean="0">
                <a:latin typeface="Arial" pitchFamily="34" charset="0"/>
                <a:cs typeface="Arial" pitchFamily="34" charset="0"/>
              </a:rPr>
              <a:t>Recommended areas for Obstacle data: Area 2b, 2c, 2d and Area 3</a:t>
            </a:r>
            <a:endParaRPr lang="en-US" sz="2200" u="sng" dirty="0">
              <a:latin typeface="Arial" pitchFamily="34" charset="0"/>
              <a:cs typeface="Arial" pitchFamily="34" charset="0"/>
            </a:endParaRPr>
          </a:p>
        </p:txBody>
      </p:sp>
      <p:pic>
        <p:nvPicPr>
          <p:cNvPr id="4" name="Image 2"/>
          <p:cNvPicPr/>
          <p:nvPr/>
        </p:nvPicPr>
        <p:blipFill>
          <a:blip r:embed="rId2">
            <a:extLst>
              <a:ext uri="{28A0092B-C50C-407E-A947-70E740481C1C}">
                <a14:useLocalDpi xmlns:a14="http://schemas.microsoft.com/office/drawing/2010/main" val="0"/>
              </a:ext>
            </a:extLst>
          </a:blip>
          <a:stretch>
            <a:fillRect/>
          </a:stretch>
        </p:blipFill>
        <p:spPr>
          <a:xfrm>
            <a:off x="838200" y="1219200"/>
            <a:ext cx="2743200" cy="2199600"/>
          </a:xfrm>
          <a:prstGeom prst="rect">
            <a:avLst/>
          </a:prstGeom>
        </p:spPr>
      </p:pic>
      <p:pic>
        <p:nvPicPr>
          <p:cNvPr id="5" name="Image 3"/>
          <p:cNvPicPr/>
          <p:nvPr/>
        </p:nvPicPr>
        <p:blipFill>
          <a:blip r:embed="rId3">
            <a:extLst>
              <a:ext uri="{28A0092B-C50C-407E-A947-70E740481C1C}">
                <a14:useLocalDpi xmlns:a14="http://schemas.microsoft.com/office/drawing/2010/main" val="0"/>
              </a:ext>
            </a:extLst>
          </a:blip>
          <a:stretch>
            <a:fillRect/>
          </a:stretch>
        </p:blipFill>
        <p:spPr>
          <a:xfrm>
            <a:off x="4724400" y="1219200"/>
            <a:ext cx="2742358" cy="2199600"/>
          </a:xfrm>
          <a:prstGeom prst="rect">
            <a:avLst/>
          </a:prstGeom>
        </p:spPr>
      </p:pic>
      <p:pic>
        <p:nvPicPr>
          <p:cNvPr id="6" name="Image 5"/>
          <p:cNvPicPr/>
          <p:nvPr/>
        </p:nvPicPr>
        <p:blipFill>
          <a:blip r:embed="rId4">
            <a:extLst>
              <a:ext uri="{28A0092B-C50C-407E-A947-70E740481C1C}">
                <a14:useLocalDpi xmlns:a14="http://schemas.microsoft.com/office/drawing/2010/main" val="0"/>
              </a:ext>
            </a:extLst>
          </a:blip>
          <a:stretch>
            <a:fillRect/>
          </a:stretch>
        </p:blipFill>
        <p:spPr>
          <a:xfrm>
            <a:off x="6019800" y="3886200"/>
            <a:ext cx="828675" cy="1838325"/>
          </a:xfrm>
          <a:prstGeom prst="rect">
            <a:avLst/>
          </a:prstGeom>
        </p:spPr>
      </p:pic>
      <p:pic>
        <p:nvPicPr>
          <p:cNvPr id="7" name="Image 4"/>
          <p:cNvPicPr/>
          <p:nvPr/>
        </p:nvPicPr>
        <p:blipFill>
          <a:blip r:embed="rId5">
            <a:extLst>
              <a:ext uri="{28A0092B-C50C-407E-A947-70E740481C1C}">
                <a14:useLocalDpi xmlns:a14="http://schemas.microsoft.com/office/drawing/2010/main" val="0"/>
              </a:ext>
            </a:extLst>
          </a:blip>
          <a:stretch>
            <a:fillRect/>
          </a:stretch>
        </p:blipFill>
        <p:spPr>
          <a:xfrm>
            <a:off x="990600" y="3733800"/>
            <a:ext cx="2743200" cy="2200275"/>
          </a:xfrm>
          <a:prstGeom prst="rect">
            <a:avLst/>
          </a:prstGeom>
        </p:spPr>
      </p:pic>
      <p:sp>
        <p:nvSpPr>
          <p:cNvPr id="8" name="TextBox 7"/>
          <p:cNvSpPr txBox="1"/>
          <p:nvPr/>
        </p:nvSpPr>
        <p:spPr>
          <a:xfrm>
            <a:off x="457200" y="3200400"/>
            <a:ext cx="1143000" cy="307777"/>
          </a:xfrm>
          <a:prstGeom prst="rect">
            <a:avLst/>
          </a:prstGeom>
          <a:noFill/>
        </p:spPr>
        <p:txBody>
          <a:bodyPr wrap="square" rtlCol="0">
            <a:spAutoFit/>
          </a:bodyPr>
          <a:lstStyle/>
          <a:p>
            <a:pPr algn="ctr"/>
            <a:r>
              <a:rPr lang="en-US" sz="1400" u="sng" dirty="0" smtClean="0">
                <a:latin typeface="Arial" pitchFamily="34" charset="0"/>
                <a:cs typeface="Arial" pitchFamily="34" charset="0"/>
              </a:rPr>
              <a:t>Area 2b</a:t>
            </a:r>
            <a:endParaRPr lang="en-US" sz="1400" u="sng" dirty="0">
              <a:latin typeface="Arial" pitchFamily="34" charset="0"/>
              <a:cs typeface="Arial" pitchFamily="34" charset="0"/>
            </a:endParaRPr>
          </a:p>
        </p:txBody>
      </p:sp>
      <p:sp>
        <p:nvSpPr>
          <p:cNvPr id="9" name="TextBox 8"/>
          <p:cNvSpPr txBox="1"/>
          <p:nvPr/>
        </p:nvSpPr>
        <p:spPr>
          <a:xfrm>
            <a:off x="533400" y="5638800"/>
            <a:ext cx="1143000" cy="307777"/>
          </a:xfrm>
          <a:prstGeom prst="rect">
            <a:avLst/>
          </a:prstGeom>
          <a:noFill/>
        </p:spPr>
        <p:txBody>
          <a:bodyPr wrap="square" rtlCol="0">
            <a:spAutoFit/>
          </a:bodyPr>
          <a:lstStyle/>
          <a:p>
            <a:pPr algn="ctr"/>
            <a:r>
              <a:rPr lang="en-US" sz="1400" u="sng" dirty="0" smtClean="0">
                <a:latin typeface="Arial" pitchFamily="34" charset="0"/>
                <a:cs typeface="Arial" pitchFamily="34" charset="0"/>
              </a:rPr>
              <a:t>Area 2d</a:t>
            </a:r>
            <a:endParaRPr lang="en-US" sz="1400" u="sng" dirty="0">
              <a:latin typeface="Arial" pitchFamily="34" charset="0"/>
              <a:cs typeface="Arial" pitchFamily="34" charset="0"/>
            </a:endParaRPr>
          </a:p>
        </p:txBody>
      </p:sp>
      <p:sp>
        <p:nvSpPr>
          <p:cNvPr id="10" name="TextBox 9"/>
          <p:cNvSpPr txBox="1"/>
          <p:nvPr/>
        </p:nvSpPr>
        <p:spPr>
          <a:xfrm>
            <a:off x="4572000" y="3124200"/>
            <a:ext cx="1143000" cy="307777"/>
          </a:xfrm>
          <a:prstGeom prst="rect">
            <a:avLst/>
          </a:prstGeom>
          <a:noFill/>
        </p:spPr>
        <p:txBody>
          <a:bodyPr wrap="square" rtlCol="0">
            <a:spAutoFit/>
          </a:bodyPr>
          <a:lstStyle/>
          <a:p>
            <a:pPr algn="ctr"/>
            <a:r>
              <a:rPr lang="en-US" sz="1400" u="sng" dirty="0" smtClean="0">
                <a:latin typeface="Arial" pitchFamily="34" charset="0"/>
                <a:cs typeface="Arial" pitchFamily="34" charset="0"/>
              </a:rPr>
              <a:t>Area 2c</a:t>
            </a:r>
            <a:endParaRPr lang="en-US" sz="1400" u="sng" dirty="0">
              <a:latin typeface="Arial" pitchFamily="34" charset="0"/>
              <a:cs typeface="Arial" pitchFamily="34" charset="0"/>
            </a:endParaRPr>
          </a:p>
        </p:txBody>
      </p:sp>
      <p:sp>
        <p:nvSpPr>
          <p:cNvPr id="11" name="TextBox 10"/>
          <p:cNvSpPr txBox="1"/>
          <p:nvPr/>
        </p:nvSpPr>
        <p:spPr>
          <a:xfrm>
            <a:off x="4876800" y="5486400"/>
            <a:ext cx="1143000" cy="307777"/>
          </a:xfrm>
          <a:prstGeom prst="rect">
            <a:avLst/>
          </a:prstGeom>
          <a:noFill/>
        </p:spPr>
        <p:txBody>
          <a:bodyPr wrap="square" rtlCol="0">
            <a:spAutoFit/>
          </a:bodyPr>
          <a:lstStyle/>
          <a:p>
            <a:pPr algn="ctr"/>
            <a:r>
              <a:rPr lang="en-US" sz="1400" u="sng" dirty="0" smtClean="0">
                <a:latin typeface="Arial" pitchFamily="34" charset="0"/>
                <a:cs typeface="Arial" pitchFamily="34" charset="0"/>
              </a:rPr>
              <a:t>Area 3</a:t>
            </a:r>
            <a:endParaRPr lang="en-US" sz="1400" u="sng" dirty="0">
              <a:latin typeface="Arial" pitchFamily="34" charset="0"/>
              <a:cs typeface="Arial" pitchFamily="34" charset="0"/>
            </a:endParaRPr>
          </a:p>
        </p:txBody>
      </p:sp>
      <p:pic>
        <p:nvPicPr>
          <p:cNvPr id="12" name="Picture 2"/>
          <p:cNvPicPr>
            <a:picLocks noChangeAspect="1" noChangeArrowheads="1"/>
          </p:cNvPicPr>
          <p:nvPr/>
        </p:nvPicPr>
        <p:blipFill>
          <a:blip r:embed="rId6"/>
          <a:srcRect/>
          <a:stretch>
            <a:fillRect/>
          </a:stretch>
        </p:blipFill>
        <p:spPr bwMode="auto">
          <a:xfrm>
            <a:off x="7076670" y="6400800"/>
            <a:ext cx="2067330" cy="4572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5943600" cy="639762"/>
          </a:xfrm>
        </p:spPr>
        <p:txBody>
          <a:bodyPr>
            <a:normAutofit/>
          </a:bodyPr>
          <a:lstStyle/>
          <a:p>
            <a:r>
              <a:rPr lang="en-US" sz="2200" u="sng" dirty="0" smtClean="0">
                <a:latin typeface="Arial" pitchFamily="34" charset="0"/>
                <a:cs typeface="Arial" pitchFamily="34" charset="0"/>
              </a:rPr>
              <a:t>Recommended areas for Terrain data</a:t>
            </a:r>
            <a:endParaRPr lang="en-US" sz="2200" u="sng" dirty="0">
              <a:latin typeface="Arial" pitchFamily="34" charset="0"/>
              <a:cs typeface="Arial" pitchFamily="34" charset="0"/>
            </a:endParaRPr>
          </a:p>
        </p:txBody>
      </p:sp>
      <p:pic>
        <p:nvPicPr>
          <p:cNvPr id="1026" name="Picture 2"/>
          <p:cNvPicPr>
            <a:picLocks noGrp="1" noChangeAspect="1" noChangeArrowheads="1"/>
          </p:cNvPicPr>
          <p:nvPr>
            <p:ph idx="1"/>
          </p:nvPr>
        </p:nvPicPr>
        <p:blipFill>
          <a:blip r:embed="rId2"/>
          <a:srcRect/>
          <a:stretch>
            <a:fillRect/>
          </a:stretch>
        </p:blipFill>
        <p:spPr bwMode="auto">
          <a:xfrm>
            <a:off x="1680940" y="914400"/>
            <a:ext cx="5024660" cy="5620174"/>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a:stretch>
            <a:fillRect/>
          </a:stretch>
        </p:blipFill>
        <p:spPr bwMode="auto">
          <a:xfrm>
            <a:off x="7076670" y="6400800"/>
            <a:ext cx="2067330" cy="4572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1" y="0"/>
            <a:ext cx="9144000" cy="6857999"/>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0" y="6400800"/>
            <a:ext cx="2067330" cy="4572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7" name="Picture 3" descr="C:\Users\Admin\Desktop\Images_Webinar\obstacle_extendingintoApproach.jpg"/>
          <p:cNvPicPr>
            <a:picLocks noGrp="1" noChangeAspect="1" noChangeArrowheads="1"/>
          </p:cNvPicPr>
          <p:nvPr>
            <p:ph idx="1"/>
          </p:nvPr>
        </p:nvPicPr>
        <p:blipFill>
          <a:blip r:embed="rId2"/>
          <a:srcRect/>
          <a:stretch>
            <a:fillRect/>
          </a:stretch>
        </p:blipFill>
        <p:spPr bwMode="auto">
          <a:xfrm>
            <a:off x="1" y="0"/>
            <a:ext cx="9144000" cy="6858000"/>
          </a:xfrm>
          <a:prstGeom prst="rect">
            <a:avLst/>
          </a:prstGeom>
          <a:noFill/>
        </p:spPr>
      </p:pic>
      <p:sp>
        <p:nvSpPr>
          <p:cNvPr id="6" name="TextBox 5"/>
          <p:cNvSpPr txBox="1"/>
          <p:nvPr/>
        </p:nvSpPr>
        <p:spPr>
          <a:xfrm>
            <a:off x="914400" y="0"/>
            <a:ext cx="7010400" cy="369332"/>
          </a:xfrm>
          <a:prstGeom prst="rect">
            <a:avLst/>
          </a:prstGeom>
          <a:noFill/>
        </p:spPr>
        <p:txBody>
          <a:bodyPr wrap="square" rtlCol="0">
            <a:spAutoFit/>
          </a:bodyPr>
          <a:lstStyle/>
          <a:p>
            <a:pPr algn="ctr"/>
            <a:r>
              <a:rPr lang="en-US" b="1" u="sng" dirty="0" smtClean="0"/>
              <a:t>OBSTACLE EXTENDING INTO APPROACH SURFACE</a:t>
            </a:r>
            <a:endParaRPr lang="en-US" b="1" u="sng"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Thematic height _NOC_2020_VABB_v2.0.jpg"/>
          <p:cNvPicPr>
            <a:picLocks noGrp="1" noChangeAspect="1"/>
          </p:cNvPicPr>
          <p:nvPr>
            <p:ph idx="1"/>
          </p:nvPr>
        </p:nvPicPr>
        <p:blipFill>
          <a:blip r:embed="rId2"/>
          <a:stretch>
            <a:fillRect/>
          </a:stretch>
        </p:blipFill>
        <p:spPr>
          <a:xfrm>
            <a:off x="45063" y="0"/>
            <a:ext cx="9098937" cy="68580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1" name="Picture 3"/>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10" name="TextBox 9"/>
          <p:cNvSpPr txBox="1"/>
          <p:nvPr/>
        </p:nvSpPr>
        <p:spPr>
          <a:xfrm>
            <a:off x="1143000" y="304800"/>
            <a:ext cx="6858000" cy="369332"/>
          </a:xfrm>
          <a:prstGeom prst="rect">
            <a:avLst/>
          </a:prstGeom>
          <a:noFill/>
        </p:spPr>
        <p:txBody>
          <a:bodyPr wrap="square" rtlCol="0">
            <a:spAutoFit/>
          </a:bodyPr>
          <a:lstStyle/>
          <a:p>
            <a:pPr algn="ctr"/>
            <a:r>
              <a:rPr lang="en-US" b="1" u="sng" dirty="0" smtClean="0"/>
              <a:t>NEED FOR TERRAIN DATA FOR PROCEDURE DESIGN</a:t>
            </a:r>
            <a:endParaRPr lang="en-US" b="1" u="sng"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u="sng" dirty="0" smtClean="0">
                <a:latin typeface="Arial" pitchFamily="34" charset="0"/>
                <a:cs typeface="Arial" pitchFamily="34" charset="0"/>
              </a:rPr>
              <a:t>Electronic vs. Digital data</a:t>
            </a:r>
            <a:endParaRPr lang="en-US" sz="2600" u="sng" dirty="0">
              <a:latin typeface="Arial" pitchFamily="34" charset="0"/>
              <a:cs typeface="Arial" pitchFamily="34" charset="0"/>
            </a:endParaRPr>
          </a:p>
        </p:txBody>
      </p:sp>
      <p:sp>
        <p:nvSpPr>
          <p:cNvPr id="3" name="Content Placeholder 2"/>
          <p:cNvSpPr>
            <a:spLocks noGrp="1"/>
          </p:cNvSpPr>
          <p:nvPr>
            <p:ph idx="1"/>
          </p:nvPr>
        </p:nvSpPr>
        <p:spPr>
          <a:xfrm>
            <a:off x="457200" y="1600201"/>
            <a:ext cx="8229600" cy="3657600"/>
          </a:xfrm>
        </p:spPr>
        <p:txBody>
          <a:bodyPr>
            <a:normAutofit/>
          </a:bodyPr>
          <a:lstStyle/>
          <a:p>
            <a:pPr marL="0" indent="0">
              <a:lnSpc>
                <a:spcPct val="150000"/>
              </a:lnSpc>
              <a:spcBef>
                <a:spcPts val="0"/>
              </a:spcBef>
            </a:pPr>
            <a:r>
              <a:rPr lang="en-US" sz="1400" u="sng" dirty="0" smtClean="0">
                <a:latin typeface="Arial" pitchFamily="34" charset="0"/>
                <a:cs typeface="Arial" pitchFamily="34" charset="0"/>
              </a:rPr>
              <a:t>Electronic data is typically in the form of documentation that is static. It is a file - whether workable or not</a:t>
            </a:r>
            <a:r>
              <a:rPr lang="en-US" sz="1400" dirty="0" smtClean="0">
                <a:latin typeface="Arial" pitchFamily="34" charset="0"/>
                <a:cs typeface="Arial" pitchFamily="34" charset="0"/>
              </a:rPr>
              <a:t>. The majority of distributed documentation is in a non modifiable format, such as a .</a:t>
            </a:r>
            <a:r>
              <a:rPr lang="en-US" sz="1400" dirty="0" err="1" smtClean="0">
                <a:latin typeface="Arial" pitchFamily="34" charset="0"/>
                <a:cs typeface="Arial" pitchFamily="34" charset="0"/>
              </a:rPr>
              <a:t>pdf</a:t>
            </a:r>
            <a:r>
              <a:rPr lang="en-US" sz="1400" dirty="0" smtClean="0">
                <a:latin typeface="Arial" pitchFamily="34" charset="0"/>
                <a:cs typeface="Arial" pitchFamily="34" charset="0"/>
              </a:rPr>
              <a:t> file, either scanned with signatures, or rendered from the modifiable format. The files are electronically tangible, we can see them, work with them, update them.</a:t>
            </a:r>
          </a:p>
          <a:p>
            <a:pPr marL="0" indent="0">
              <a:lnSpc>
                <a:spcPct val="150000"/>
              </a:lnSpc>
              <a:spcBef>
                <a:spcPts val="0"/>
              </a:spcBef>
            </a:pPr>
            <a:r>
              <a:rPr lang="en-US" sz="1400" u="sng" dirty="0" smtClean="0">
                <a:latin typeface="Arial" pitchFamily="34" charset="0"/>
                <a:cs typeface="Arial" pitchFamily="34" charset="0"/>
              </a:rPr>
              <a:t>Digital data on the other hand</a:t>
            </a:r>
            <a:r>
              <a:rPr lang="en-US" sz="1400" dirty="0" smtClean="0">
                <a:latin typeface="Arial" pitchFamily="34" charset="0"/>
                <a:cs typeface="Arial" pitchFamily="34" charset="0"/>
              </a:rPr>
              <a:t>, while it may also be manipulated and seen (and could even be printed as a document), </a:t>
            </a:r>
            <a:r>
              <a:rPr lang="en-US" sz="1400" u="sng" dirty="0" smtClean="0">
                <a:latin typeface="Arial" pitchFamily="34" charset="0"/>
                <a:cs typeface="Arial" pitchFamily="34" charset="0"/>
              </a:rPr>
              <a:t>is bytes of information that is integrated across different systems, or can have cause and effect on physical components. It includes the metadata of any object, normally the data about an electronic file.</a:t>
            </a:r>
          </a:p>
          <a:p>
            <a:endParaRPr lang="en-US" dirty="0"/>
          </a:p>
        </p:txBody>
      </p:sp>
      <p:pic>
        <p:nvPicPr>
          <p:cNvPr id="4" name="Picture 2"/>
          <p:cNvPicPr>
            <a:picLocks noChangeAspect="1" noChangeArrowheads="1"/>
          </p:cNvPicPr>
          <p:nvPr/>
        </p:nvPicPr>
        <p:blipFill>
          <a:blip r:embed="rId2"/>
          <a:srcRect/>
          <a:stretch>
            <a:fillRect/>
          </a:stretch>
        </p:blipFill>
        <p:spPr bwMode="auto">
          <a:xfrm>
            <a:off x="7076670" y="6400800"/>
            <a:ext cx="2067330" cy="4572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sz="2400" u="sng" dirty="0" smtClean="0">
                <a:latin typeface="Arial" pitchFamily="34" charset="0"/>
                <a:cs typeface="Arial" pitchFamily="34" charset="0"/>
              </a:rPr>
              <a:t>GIS: The first step for Digital Datasets</a:t>
            </a:r>
            <a:endParaRPr lang="en-US" sz="2400" u="sng" dirty="0">
              <a:latin typeface="Arial" pitchFamily="34" charset="0"/>
              <a:cs typeface="Arial" pitchFamily="34" charset="0"/>
            </a:endParaRPr>
          </a:p>
        </p:txBody>
      </p:sp>
      <p:sp>
        <p:nvSpPr>
          <p:cNvPr id="3" name="Content Placeholder 2"/>
          <p:cNvSpPr>
            <a:spLocks noGrp="1"/>
          </p:cNvSpPr>
          <p:nvPr>
            <p:ph idx="1"/>
          </p:nvPr>
        </p:nvSpPr>
        <p:spPr>
          <a:xfrm>
            <a:off x="457200" y="990600"/>
            <a:ext cx="8229600" cy="5562600"/>
          </a:xfrm>
        </p:spPr>
        <p:txBody>
          <a:bodyPr>
            <a:normAutofit/>
          </a:bodyPr>
          <a:lstStyle/>
          <a:p>
            <a:pPr marL="0" indent="0">
              <a:spcBef>
                <a:spcPts val="0"/>
              </a:spcBef>
              <a:buNone/>
            </a:pPr>
            <a:r>
              <a:rPr lang="en-US" sz="1600" dirty="0" smtClean="0">
                <a:latin typeface="Arial" pitchFamily="34" charset="0"/>
                <a:cs typeface="Arial" pitchFamily="34" charset="0"/>
              </a:rPr>
              <a:t>A geographic information system (GIS) is a system designed to capture, store, manipulate, analyze, manage, and present spatial or geographic data</a:t>
            </a:r>
          </a:p>
          <a:p>
            <a:pPr>
              <a:buNone/>
            </a:pPr>
            <a:endParaRPr lang="en-US" dirty="0" smtClean="0"/>
          </a:p>
          <a:p>
            <a:pPr>
              <a:buNone/>
            </a:pPr>
            <a:endParaRPr lang="en-US" dirty="0" smtClean="0"/>
          </a:p>
          <a:p>
            <a:endParaRPr lang="en-US" dirty="0" smtClean="0"/>
          </a:p>
          <a:p>
            <a:pPr>
              <a:buNone/>
            </a:pPr>
            <a:endParaRPr lang="en-US" dirty="0" smtClean="0"/>
          </a:p>
          <a:p>
            <a:pPr marL="0" indent="0">
              <a:spcBef>
                <a:spcPts val="0"/>
              </a:spcBef>
              <a:buNone/>
            </a:pPr>
            <a:endParaRPr lang="en-US" sz="1600" dirty="0" smtClean="0">
              <a:latin typeface="Arial" pitchFamily="34" charset="0"/>
              <a:cs typeface="Arial" pitchFamily="34" charset="0"/>
            </a:endParaRPr>
          </a:p>
          <a:p>
            <a:pPr marL="0" indent="0">
              <a:spcBef>
                <a:spcPts val="0"/>
              </a:spcBef>
              <a:buNone/>
            </a:pPr>
            <a:r>
              <a:rPr lang="en-US" sz="1400" dirty="0" smtClean="0">
                <a:latin typeface="Arial" pitchFamily="34" charset="0"/>
                <a:cs typeface="Arial" pitchFamily="34" charset="0"/>
              </a:rPr>
              <a:t>.</a:t>
            </a:r>
          </a:p>
          <a:p>
            <a:pPr>
              <a:buNone/>
            </a:pPr>
            <a:endParaRPr lang="en-US" sz="1600" dirty="0" smtClean="0"/>
          </a:p>
        </p:txBody>
      </p:sp>
      <p:sp>
        <p:nvSpPr>
          <p:cNvPr id="1026" name="AutoShape 2"/>
          <p:cNvSpPr>
            <a:spLocks noChangeArrowheads="1"/>
          </p:cNvSpPr>
          <p:nvPr/>
        </p:nvSpPr>
        <p:spPr bwMode="auto">
          <a:xfrm>
            <a:off x="3352800" y="1676400"/>
            <a:ext cx="2043112" cy="311150"/>
          </a:xfrm>
          <a:prstGeom prst="roundRect">
            <a:avLst>
              <a:gd name="adj" fmla="val 16667"/>
            </a:avLst>
          </a:prstGeom>
          <a:solidFill>
            <a:srgbClr val="FFFFFF"/>
          </a:solidFill>
          <a:ln w="6350">
            <a:solidFill>
              <a:srgbClr val="000000"/>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rgbClr val="222222"/>
                </a:solidFill>
                <a:effectLst/>
                <a:latin typeface="Arial" pitchFamily="34" charset="0"/>
                <a:cs typeface="Arial" pitchFamily="34" charset="0"/>
              </a:rPr>
              <a:t>GIS = G   +   IS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AutoShape 3"/>
          <p:cNvSpPr>
            <a:spLocks noChangeArrowheads="1"/>
          </p:cNvSpPr>
          <p:nvPr/>
        </p:nvSpPr>
        <p:spPr bwMode="auto">
          <a:xfrm>
            <a:off x="4800600" y="3124200"/>
            <a:ext cx="1908175" cy="793750"/>
          </a:xfrm>
          <a:prstGeom prst="roundRect">
            <a:avLst>
              <a:gd name="adj" fmla="val 16667"/>
            </a:avLst>
          </a:prstGeom>
          <a:solidFill>
            <a:srgbClr val="FFFFFF"/>
          </a:solidFill>
          <a:ln w="12700">
            <a:solidFill>
              <a:srgbClr val="000000"/>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Attribute data (tabular data) corresponding to the spatial feature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AutoShape 4"/>
          <p:cNvSpPr>
            <a:spLocks noChangeArrowheads="1"/>
          </p:cNvSpPr>
          <p:nvPr/>
        </p:nvSpPr>
        <p:spPr bwMode="auto">
          <a:xfrm>
            <a:off x="2438400" y="3200400"/>
            <a:ext cx="1749425" cy="631825"/>
          </a:xfrm>
          <a:prstGeom prst="roundRect">
            <a:avLst>
              <a:gd name="adj" fmla="val 16667"/>
            </a:avLst>
          </a:prstGeom>
          <a:solidFill>
            <a:srgbClr val="FFFFFF"/>
          </a:solidFill>
          <a:ln w="12700">
            <a:solidFill>
              <a:srgbClr val="000000"/>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 (</a:t>
            </a:r>
            <a:r>
              <a:rPr kumimoji="0" lang="en-US" sz="1200" b="0" i="0" u="none" strike="noStrike" cap="none" normalizeH="0" baseline="0" dirty="0" smtClean="0">
                <a:ln>
                  <a:noFill/>
                </a:ln>
                <a:solidFill>
                  <a:schemeClr val="tx1"/>
                </a:solidFill>
                <a:effectLst/>
                <a:latin typeface="Arial" pitchFamily="34" charset="0"/>
                <a:cs typeface="Arial" pitchFamily="34" charset="0"/>
              </a:rPr>
              <a:t>Spatial Coordinates on the Surface of the earth</a:t>
            </a:r>
          </a:p>
        </p:txBody>
      </p:sp>
      <p:sp>
        <p:nvSpPr>
          <p:cNvPr id="1029" name="AutoShape 5"/>
          <p:cNvSpPr>
            <a:spLocks noChangeArrowheads="1"/>
          </p:cNvSpPr>
          <p:nvPr/>
        </p:nvSpPr>
        <p:spPr bwMode="auto">
          <a:xfrm>
            <a:off x="4648200" y="2209800"/>
            <a:ext cx="2044700" cy="511175"/>
          </a:xfrm>
          <a:prstGeom prst="roundRect">
            <a:avLst>
              <a:gd name="adj" fmla="val 16667"/>
            </a:avLst>
          </a:prstGeom>
          <a:solidFill>
            <a:srgbClr val="FFFFFF"/>
          </a:solidFill>
          <a:ln w="12700">
            <a:solidFill>
              <a:srgbClr val="000000"/>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Non Spatial Data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Information System </a:t>
            </a:r>
          </a:p>
        </p:txBody>
      </p:sp>
      <p:sp>
        <p:nvSpPr>
          <p:cNvPr id="1030" name="AutoShape 6"/>
          <p:cNvSpPr>
            <a:spLocks noChangeArrowheads="1"/>
          </p:cNvSpPr>
          <p:nvPr/>
        </p:nvSpPr>
        <p:spPr bwMode="auto">
          <a:xfrm>
            <a:off x="2286000" y="2209800"/>
            <a:ext cx="2043112" cy="609600"/>
          </a:xfrm>
          <a:prstGeom prst="roundRect">
            <a:avLst>
              <a:gd name="adj" fmla="val 16667"/>
            </a:avLst>
          </a:prstGeom>
          <a:solidFill>
            <a:srgbClr val="FFFFFF"/>
          </a:solidFill>
          <a:ln w="12700">
            <a:solidFill>
              <a:srgbClr val="000000"/>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Spatial Data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In the</a:t>
            </a:r>
            <a:r>
              <a:rPr kumimoji="0" lang="en-US" sz="1200" b="0" i="0" u="none" strike="noStrike" cap="none" normalizeH="0" dirty="0" smtClean="0">
                <a:ln>
                  <a:noFill/>
                </a:ln>
                <a:solidFill>
                  <a:schemeClr val="tx1"/>
                </a:solidFill>
                <a:effectLst/>
                <a:latin typeface="Arial" pitchFamily="34" charset="0"/>
                <a:cs typeface="Arial" pitchFamily="34" charset="0"/>
              </a:rPr>
              <a:t> form of point, line, polygon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32" name="AutoShape 8"/>
          <p:cNvCxnSpPr>
            <a:cxnSpLocks noChangeShapeType="1"/>
          </p:cNvCxnSpPr>
          <p:nvPr/>
        </p:nvCxnSpPr>
        <p:spPr bwMode="auto">
          <a:xfrm rot="5400000">
            <a:off x="3468687" y="2093913"/>
            <a:ext cx="225425" cy="0"/>
          </a:xfrm>
          <a:prstGeom prst="straightConnector1">
            <a:avLst/>
          </a:prstGeom>
          <a:noFill/>
          <a:ln w="9525">
            <a:solidFill>
              <a:srgbClr val="000000"/>
            </a:solidFill>
            <a:round/>
            <a:headEnd/>
            <a:tailEnd type="triangle" w="med" len="med"/>
          </a:ln>
        </p:spPr>
      </p:cxnSp>
      <p:sp>
        <p:nvSpPr>
          <p:cNvPr id="1033" name="AutoShape 9"/>
          <p:cNvSpPr>
            <a:spLocks noChangeArrowheads="1"/>
          </p:cNvSpPr>
          <p:nvPr/>
        </p:nvSpPr>
        <p:spPr bwMode="auto">
          <a:xfrm>
            <a:off x="4191000" y="3429000"/>
            <a:ext cx="609600" cy="228600"/>
          </a:xfrm>
          <a:prstGeom prst="leftRightArrow">
            <a:avLst>
              <a:gd name="adj1" fmla="val 50000"/>
              <a:gd name="adj2" fmla="val 70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13" name="Straight Arrow Connector 12"/>
          <p:cNvCxnSpPr/>
          <p:nvPr/>
        </p:nvCxnSpPr>
        <p:spPr>
          <a:xfrm rot="5400000">
            <a:off x="3161506" y="3009900"/>
            <a:ext cx="381794" cy="7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flipH="1">
            <a:off x="5524502" y="2933698"/>
            <a:ext cx="380998" cy="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p:cNvPicPr/>
          <p:nvPr/>
        </p:nvPicPr>
        <p:blipFill>
          <a:blip r:embed="rId2"/>
          <a:stretch>
            <a:fillRect/>
          </a:stretch>
        </p:blipFill>
        <p:spPr>
          <a:xfrm>
            <a:off x="1143000" y="4038600"/>
            <a:ext cx="2438400" cy="2209800"/>
          </a:xfrm>
          <a:prstGeom prst="rect">
            <a:avLst/>
          </a:prstGeom>
        </p:spPr>
      </p:pic>
      <p:sp>
        <p:nvSpPr>
          <p:cNvPr id="29" name="TextBox 28"/>
          <p:cNvSpPr txBox="1"/>
          <p:nvPr/>
        </p:nvSpPr>
        <p:spPr>
          <a:xfrm>
            <a:off x="3733800" y="5181600"/>
            <a:ext cx="4267200" cy="523220"/>
          </a:xfrm>
          <a:prstGeom prst="rect">
            <a:avLst/>
          </a:prstGeom>
          <a:noFill/>
        </p:spPr>
        <p:txBody>
          <a:bodyPr wrap="square" rtlCol="0">
            <a:spAutoFit/>
          </a:bodyPr>
          <a:lstStyle/>
          <a:p>
            <a:r>
              <a:rPr lang="en-US" sz="1400" dirty="0" smtClean="0">
                <a:latin typeface="Arial" pitchFamily="34" charset="0"/>
                <a:cs typeface="Arial" pitchFamily="34" charset="0"/>
              </a:rPr>
              <a:t>GIS allows multiple layers of information to be displayed on a single map</a:t>
            </a:r>
            <a:endParaRPr lang="en-US" sz="1400" dirty="0">
              <a:latin typeface="Arial" pitchFamily="34" charset="0"/>
              <a:cs typeface="Arial" pitchFamily="34" charset="0"/>
            </a:endParaRPr>
          </a:p>
        </p:txBody>
      </p:sp>
      <p:cxnSp>
        <p:nvCxnSpPr>
          <p:cNvPr id="34" name="Straight Arrow Connector 33"/>
          <p:cNvCxnSpPr/>
          <p:nvPr/>
        </p:nvCxnSpPr>
        <p:spPr>
          <a:xfrm rot="5400000">
            <a:off x="5068094" y="2094706"/>
            <a:ext cx="228600" cy="15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Curved Right Arrow 16"/>
          <p:cNvSpPr/>
          <p:nvPr/>
        </p:nvSpPr>
        <p:spPr>
          <a:xfrm>
            <a:off x="4191000" y="3505200"/>
            <a:ext cx="381000" cy="1066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lowchart: Process 17"/>
          <p:cNvSpPr/>
          <p:nvPr/>
        </p:nvSpPr>
        <p:spPr>
          <a:xfrm>
            <a:off x="4572000" y="4343400"/>
            <a:ext cx="1676400" cy="3810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Connected by UID</a:t>
            </a:r>
            <a:endParaRPr lang="en-US" sz="1200" dirty="0">
              <a:solidFill>
                <a:schemeClr val="tx1"/>
              </a:solidFill>
              <a:latin typeface="Arial" pitchFamily="34" charset="0"/>
              <a:cs typeface="Arial" pitchFamily="34" charset="0"/>
            </a:endParaRPr>
          </a:p>
        </p:txBody>
      </p:sp>
      <p:pic>
        <p:nvPicPr>
          <p:cNvPr id="19" name="Picture 2"/>
          <p:cNvPicPr>
            <a:picLocks noChangeAspect="1" noChangeArrowheads="1"/>
          </p:cNvPicPr>
          <p:nvPr/>
        </p:nvPicPr>
        <p:blipFill>
          <a:blip r:embed="rId3"/>
          <a:srcRect/>
          <a:stretch>
            <a:fillRect/>
          </a:stretch>
        </p:blipFill>
        <p:spPr bwMode="auto">
          <a:xfrm>
            <a:off x="7076670" y="6400800"/>
            <a:ext cx="2067330" cy="4572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458200" cy="411162"/>
          </a:xfrm>
        </p:spPr>
        <p:txBody>
          <a:bodyPr>
            <a:normAutofit fontScale="90000"/>
          </a:bodyPr>
          <a:lstStyle/>
          <a:p>
            <a:r>
              <a:rPr lang="en-US" sz="2400" b="1" dirty="0" smtClean="0">
                <a:latin typeface="Arial" pitchFamily="34" charset="0"/>
                <a:cs typeface="Arial" pitchFamily="34" charset="0"/>
              </a:rPr>
              <a:t/>
            </a:r>
            <a:br>
              <a:rPr lang="en-US" sz="2400" b="1" dirty="0" smtClean="0">
                <a:latin typeface="Arial" pitchFamily="34" charset="0"/>
                <a:cs typeface="Arial" pitchFamily="34" charset="0"/>
              </a:rPr>
            </a:br>
            <a:r>
              <a:rPr lang="en-US" sz="2400" b="1" dirty="0" smtClean="0">
                <a:latin typeface="Arial" pitchFamily="34" charset="0"/>
                <a:cs typeface="Arial" pitchFamily="34" charset="0"/>
              </a:rPr>
              <a:t/>
            </a:r>
            <a:br>
              <a:rPr lang="en-US" sz="2400" b="1" dirty="0" smtClean="0">
                <a:latin typeface="Arial" pitchFamily="34" charset="0"/>
                <a:cs typeface="Arial" pitchFamily="34" charset="0"/>
              </a:rPr>
            </a:br>
            <a:r>
              <a:rPr lang="en-US" sz="2400" u="sng" dirty="0" smtClean="0">
                <a:latin typeface="Arial" pitchFamily="34" charset="0"/>
                <a:cs typeface="Arial" pitchFamily="34" charset="0"/>
              </a:rPr>
              <a:t>What is a GIS?</a:t>
            </a:r>
            <a:r>
              <a:rPr lang="en-US" dirty="0" smtClean="0"/>
              <a:t/>
            </a:r>
            <a:br>
              <a:rPr lang="en-US" dirty="0" smtClean="0"/>
            </a:br>
            <a:endParaRPr lang="en-US" dirty="0"/>
          </a:p>
        </p:txBody>
      </p:sp>
      <p:sp>
        <p:nvSpPr>
          <p:cNvPr id="3" name="Content Placeholder 2"/>
          <p:cNvSpPr>
            <a:spLocks noGrp="1"/>
          </p:cNvSpPr>
          <p:nvPr>
            <p:ph idx="1"/>
          </p:nvPr>
        </p:nvSpPr>
        <p:spPr>
          <a:xfrm>
            <a:off x="381000" y="990600"/>
            <a:ext cx="8229600" cy="5638800"/>
          </a:xfrm>
        </p:spPr>
        <p:txBody>
          <a:bodyPr>
            <a:normAutofit/>
          </a:bodyPr>
          <a:lstStyle/>
          <a:p>
            <a:pPr marL="0" indent="0">
              <a:spcBef>
                <a:spcPts val="0"/>
              </a:spcBef>
              <a:buNone/>
            </a:pPr>
            <a:r>
              <a:rPr lang="en-US" sz="1200" dirty="0" smtClean="0">
                <a:latin typeface="Arial" pitchFamily="34" charset="0"/>
                <a:cs typeface="Arial" pitchFamily="34" charset="0"/>
              </a:rPr>
              <a:t>A geographic information system (GIS) is a system designed to capture, store, manipulate, analyze, manage, and present all types of geographical data.  The key word to this technology is </a:t>
            </a:r>
            <a:r>
              <a:rPr lang="en-US" sz="1200" b="1" dirty="0" smtClean="0">
                <a:latin typeface="Arial" pitchFamily="34" charset="0"/>
                <a:cs typeface="Arial" pitchFamily="34" charset="0"/>
              </a:rPr>
              <a:t>Geography</a:t>
            </a:r>
            <a:r>
              <a:rPr lang="en-US" sz="1200" dirty="0" smtClean="0">
                <a:latin typeface="Arial" pitchFamily="34" charset="0"/>
                <a:cs typeface="Arial" pitchFamily="34" charset="0"/>
              </a:rPr>
              <a:t> – this means </a:t>
            </a:r>
            <a:r>
              <a:rPr lang="en-US" sz="1200" u="sng" dirty="0" smtClean="0">
                <a:latin typeface="Arial" pitchFamily="34" charset="0"/>
                <a:cs typeface="Arial" pitchFamily="34" charset="0"/>
              </a:rPr>
              <a:t>that some portion of the data is spatial.  In other words, data that is in some way referenced to locations on the earth</a:t>
            </a:r>
            <a:r>
              <a:rPr lang="en-US" sz="1200" dirty="0" smtClean="0">
                <a:latin typeface="Arial" pitchFamily="34" charset="0"/>
                <a:cs typeface="Arial" pitchFamily="34" charset="0"/>
              </a:rPr>
              <a:t>. </a:t>
            </a:r>
          </a:p>
          <a:p>
            <a:pPr marL="0" indent="0">
              <a:spcBef>
                <a:spcPts val="0"/>
              </a:spcBef>
              <a:buNone/>
            </a:pPr>
            <a:endParaRPr lang="en-US" sz="1200" dirty="0" smtClean="0">
              <a:latin typeface="Arial" pitchFamily="34" charset="0"/>
              <a:cs typeface="Arial" pitchFamily="34" charset="0"/>
            </a:endParaRPr>
          </a:p>
          <a:p>
            <a:pPr marL="0" indent="0">
              <a:spcBef>
                <a:spcPts val="0"/>
              </a:spcBef>
              <a:buNone/>
            </a:pPr>
            <a:r>
              <a:rPr lang="en-US" sz="1200" dirty="0" smtClean="0">
                <a:latin typeface="Arial" pitchFamily="34" charset="0"/>
                <a:cs typeface="Arial" pitchFamily="34" charset="0"/>
              </a:rPr>
              <a:t>Coupled with this data is usually tabular data known as attribute data.  </a:t>
            </a:r>
            <a:r>
              <a:rPr lang="en-US" sz="1200" u="sng" dirty="0" smtClean="0">
                <a:latin typeface="Arial" pitchFamily="34" charset="0"/>
                <a:cs typeface="Arial" pitchFamily="34" charset="0"/>
              </a:rPr>
              <a:t>Attribute data can be generally defined as additional information about each of the spatial features</a:t>
            </a:r>
            <a:r>
              <a:rPr lang="en-US" sz="1200" dirty="0" smtClean="0">
                <a:latin typeface="Arial" pitchFamily="34" charset="0"/>
                <a:cs typeface="Arial" pitchFamily="34" charset="0"/>
              </a:rPr>
              <a:t>.  An example of this would obstacles. The actual location of the obstacles is the spatial data.  Additional data such as the obstacle type, horizontal accuracy, vertical accuracy and others as mentioned in Table A1-6 of Appendix 1 of PANS AIM Doc, make up the attribute data.  </a:t>
            </a:r>
          </a:p>
          <a:p>
            <a:pPr>
              <a:spcBef>
                <a:spcPts val="0"/>
              </a:spcBef>
              <a:buFont typeface="+mj-lt"/>
              <a:buAutoNum type="arabicPeriod"/>
            </a:pPr>
            <a:endParaRPr lang="en-US" sz="1200" dirty="0" smtClean="0">
              <a:latin typeface="Arial" pitchFamily="34" charset="0"/>
              <a:cs typeface="Arial" pitchFamily="34" charset="0"/>
            </a:endParaRPr>
          </a:p>
          <a:p>
            <a:pPr>
              <a:spcBef>
                <a:spcPts val="0"/>
              </a:spcBef>
              <a:buFont typeface="+mj-lt"/>
              <a:buAutoNum type="arabicPeriod"/>
            </a:pPr>
            <a:endParaRPr lang="en-US" sz="1200" dirty="0" smtClean="0">
              <a:latin typeface="Arial" pitchFamily="34" charset="0"/>
              <a:cs typeface="Arial" pitchFamily="34" charset="0"/>
            </a:endParaRPr>
          </a:p>
          <a:p>
            <a:pPr>
              <a:spcBef>
                <a:spcPts val="0"/>
              </a:spcBef>
              <a:buFont typeface="+mj-lt"/>
              <a:buAutoNum type="arabicPeriod"/>
            </a:pPr>
            <a:r>
              <a:rPr lang="en-US" sz="1200" u="sng" dirty="0" smtClean="0">
                <a:latin typeface="Arial" pitchFamily="34" charset="0"/>
                <a:cs typeface="Arial" pitchFamily="34" charset="0"/>
              </a:rPr>
              <a:t>Vector data </a:t>
            </a:r>
            <a:r>
              <a:rPr lang="en-US" sz="1200" dirty="0" smtClean="0">
                <a:latin typeface="Arial" pitchFamily="34" charset="0"/>
                <a:cs typeface="Arial" pitchFamily="34" charset="0"/>
              </a:rPr>
              <a:t>includes spatial features (points, lines, and polygons) and attributes about that data (descriptive information).</a:t>
            </a:r>
          </a:p>
          <a:p>
            <a:pPr>
              <a:spcBef>
                <a:spcPts val="0"/>
              </a:spcBef>
              <a:buFont typeface="+mj-lt"/>
              <a:buAutoNum type="arabicPeriod"/>
            </a:pPr>
            <a:r>
              <a:rPr lang="en-US" sz="1200" u="sng" dirty="0" smtClean="0">
                <a:latin typeface="Arial" pitchFamily="34" charset="0"/>
                <a:cs typeface="Arial" pitchFamily="34" charset="0"/>
              </a:rPr>
              <a:t>Raster data </a:t>
            </a:r>
            <a:r>
              <a:rPr lang="en-US" sz="1200" dirty="0" smtClean="0">
                <a:latin typeface="Arial" pitchFamily="34" charset="0"/>
                <a:cs typeface="Arial" pitchFamily="34" charset="0"/>
              </a:rPr>
              <a:t>are stored electronic images (data is stored in pixels such as aerial photograph , satellite images, DEM/DTM and TIN surfaces).</a:t>
            </a:r>
          </a:p>
          <a:p>
            <a:pPr>
              <a:spcBef>
                <a:spcPts val="0"/>
              </a:spcBef>
              <a:buFont typeface="+mj-lt"/>
              <a:buAutoNum type="arabicPeriod"/>
            </a:pPr>
            <a:r>
              <a:rPr lang="en-US" sz="1200" u="sng" dirty="0" smtClean="0">
                <a:latin typeface="Arial" pitchFamily="34" charset="0"/>
                <a:cs typeface="Arial" pitchFamily="34" charset="0"/>
              </a:rPr>
              <a:t>Analysis</a:t>
            </a:r>
            <a:r>
              <a:rPr lang="en-US" sz="1200" dirty="0" smtClean="0">
                <a:latin typeface="Arial" pitchFamily="34" charset="0"/>
                <a:cs typeface="Arial" pitchFamily="34" charset="0"/>
              </a:rPr>
              <a:t> is the process of using the intelligent database to answer questions. There are many different analysis techniques.</a:t>
            </a:r>
          </a:p>
          <a:p>
            <a:pPr>
              <a:spcBef>
                <a:spcPts val="0"/>
              </a:spcBef>
              <a:buFont typeface="+mj-lt"/>
              <a:buAutoNum type="arabicPeriod"/>
            </a:pPr>
            <a:r>
              <a:rPr lang="en-US" sz="1200" dirty="0" smtClean="0">
                <a:latin typeface="Arial" pitchFamily="34" charset="0"/>
                <a:cs typeface="Arial" pitchFamily="34" charset="0"/>
              </a:rPr>
              <a:t>Geographic Information Systems require </a:t>
            </a:r>
            <a:r>
              <a:rPr lang="en-US" sz="1200" u="sng" dirty="0" smtClean="0">
                <a:latin typeface="Arial" pitchFamily="34" charset="0"/>
                <a:cs typeface="Arial" pitchFamily="34" charset="0"/>
              </a:rPr>
              <a:t>specialized software</a:t>
            </a:r>
            <a:r>
              <a:rPr lang="en-US" sz="1200" dirty="0" smtClean="0">
                <a:latin typeface="Arial" pitchFamily="34" charset="0"/>
                <a:cs typeface="Arial" pitchFamily="34" charset="0"/>
              </a:rPr>
              <a:t>. The most commonly used GIS software include </a:t>
            </a:r>
            <a:r>
              <a:rPr lang="en-US" sz="1200" dirty="0" err="1" smtClean="0">
                <a:latin typeface="Arial" pitchFamily="34" charset="0"/>
                <a:cs typeface="Arial" pitchFamily="34" charset="0"/>
              </a:rPr>
              <a:t>ArcGIS</a:t>
            </a:r>
            <a:r>
              <a:rPr lang="en-US" sz="1200" dirty="0" smtClean="0">
                <a:latin typeface="Arial" pitchFamily="34" charset="0"/>
                <a:cs typeface="Arial" pitchFamily="34" charset="0"/>
              </a:rPr>
              <a:t> and QGIS (which is open source). </a:t>
            </a:r>
          </a:p>
          <a:p>
            <a:pPr>
              <a:spcBef>
                <a:spcPts val="0"/>
              </a:spcBef>
              <a:buFont typeface="+mj-lt"/>
              <a:buAutoNum type="arabicPeriod"/>
            </a:pPr>
            <a:endParaRPr lang="en-US" sz="1400" dirty="0" smtClean="0">
              <a:latin typeface="Arial" pitchFamily="34" charset="0"/>
              <a:ea typeface="+mj-ea"/>
              <a:cs typeface="Arial" pitchFamily="34" charset="0"/>
            </a:endParaRPr>
          </a:p>
        </p:txBody>
      </p:sp>
      <p:pic>
        <p:nvPicPr>
          <p:cNvPr id="1026" name="Picture 2" descr="Pieces of GIS: People, Data, Analysis, Hardware, Software."/>
          <p:cNvPicPr>
            <a:picLocks noChangeAspect="1" noChangeArrowheads="1"/>
          </p:cNvPicPr>
          <p:nvPr/>
        </p:nvPicPr>
        <p:blipFill>
          <a:blip r:embed="rId2"/>
          <a:srcRect/>
          <a:stretch>
            <a:fillRect/>
          </a:stretch>
        </p:blipFill>
        <p:spPr bwMode="auto">
          <a:xfrm>
            <a:off x="3124200" y="4419600"/>
            <a:ext cx="2563066" cy="2209800"/>
          </a:xfrm>
          <a:prstGeom prst="rect">
            <a:avLst/>
          </a:prstGeom>
          <a:noFill/>
        </p:spPr>
      </p:pic>
      <p:pic>
        <p:nvPicPr>
          <p:cNvPr id="5" name="Picture 2"/>
          <p:cNvPicPr>
            <a:picLocks noChangeAspect="1" noChangeArrowheads="1"/>
          </p:cNvPicPr>
          <p:nvPr/>
        </p:nvPicPr>
        <p:blipFill>
          <a:blip r:embed="rId3"/>
          <a:srcRect/>
          <a:stretch>
            <a:fillRect/>
          </a:stretch>
        </p:blipFill>
        <p:spPr bwMode="auto">
          <a:xfrm>
            <a:off x="7162800" y="6419848"/>
            <a:ext cx="1981200" cy="438152"/>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global\GLOBAL\Point Feature.jpg"/>
          <p:cNvPicPr>
            <a:picLocks noGrp="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TextBox 5"/>
          <p:cNvSpPr txBox="1"/>
          <p:nvPr/>
        </p:nvSpPr>
        <p:spPr>
          <a:xfrm>
            <a:off x="685800" y="1905000"/>
            <a:ext cx="1524000" cy="276999"/>
          </a:xfrm>
          <a:prstGeom prst="rect">
            <a:avLst/>
          </a:prstGeom>
          <a:noFill/>
        </p:spPr>
        <p:txBody>
          <a:bodyPr wrap="square" rtlCol="0">
            <a:spAutoFit/>
          </a:bodyPr>
          <a:lstStyle/>
          <a:p>
            <a:r>
              <a:rPr lang="en-US" sz="1200" b="1" u="sng" dirty="0" smtClean="0">
                <a:latin typeface="Arial" pitchFamily="34" charset="0"/>
                <a:cs typeface="Arial" pitchFamily="34" charset="0"/>
              </a:rPr>
              <a:t>Connected by UID</a:t>
            </a:r>
            <a:endParaRPr lang="en-US" sz="1200" b="1" u="sng" dirty="0">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1948</TotalTime>
  <Words>1382</Words>
  <Application>Microsoft Office PowerPoint</Application>
  <PresentationFormat>On-screen Show (4:3)</PresentationFormat>
  <Paragraphs>236</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Need for digital datasets of terrain and obstacles </vt:lpstr>
      <vt:lpstr>PowerPoint Presentation</vt:lpstr>
      <vt:lpstr>PowerPoint Presentation</vt:lpstr>
      <vt:lpstr>PowerPoint Presentation</vt:lpstr>
      <vt:lpstr>Electronic vs. Digital data</vt:lpstr>
      <vt:lpstr>GIS: The first step for Digital Datasets</vt:lpstr>
      <vt:lpstr>  What is a GIS? </vt:lpstr>
      <vt:lpstr>PowerPoint Presentation</vt:lpstr>
      <vt:lpstr>PowerPoint Presentation</vt:lpstr>
      <vt:lpstr>PowerPoint Presentation</vt:lpstr>
      <vt:lpstr>PowerPoint Presentation</vt:lpstr>
      <vt:lpstr>What is a DSM?</vt:lpstr>
      <vt:lpstr>Terrain data: Shall/Mandatory CIVIL AVIATION REQUIREMENTS SERIES I PART I  SECTION 9 , 8th JANUARY 2010 , Rev. 6, 20th September 2021 </vt:lpstr>
      <vt:lpstr>PowerPoint Presentation</vt:lpstr>
      <vt:lpstr>Obstacle data: Shall/Mandatory CIVIL AVIATION REQUIREMENTS SERIES I PART I  SECTION 9 , 8th JANUARY 2010 , Rev. 6, 20th September 2021 </vt:lpstr>
      <vt:lpstr>PowerPoint Presentation</vt:lpstr>
      <vt:lpstr>Basic concept of obstacle extraction</vt:lpstr>
      <vt:lpstr>Obstacle Extraction</vt:lpstr>
      <vt:lpstr>PowerPoint Presentation</vt:lpstr>
      <vt:lpstr>PowerPoint Presentation</vt:lpstr>
      <vt:lpstr>Mandatory areas for TOD: Area 2a, Take off flight path area, Area 4 [ Schematic diagram only ]</vt:lpstr>
      <vt:lpstr>Mandatory areas for TOD: area bounded by the lateral extent of obstacle limitation surfaces  [Schematic diagram only ]</vt:lpstr>
      <vt:lpstr>Recommended areas for Obstacle data: Area 2b, 2c, 2d and Area 3</vt:lpstr>
      <vt:lpstr>Recommended areas for Terrain data</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191</cp:revision>
  <dcterms:created xsi:type="dcterms:W3CDTF">2021-10-03T10:35:37Z</dcterms:created>
  <dcterms:modified xsi:type="dcterms:W3CDTF">2024-02-25T13:56:17Z</dcterms:modified>
</cp:coreProperties>
</file>