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1" r:id="rId4"/>
    <p:sldId id="258" r:id="rId5"/>
    <p:sldId id="256" r:id="rId6"/>
    <p:sldId id="261" r:id="rId7"/>
    <p:sldId id="276" r:id="rId8"/>
    <p:sldId id="257" r:id="rId9"/>
    <p:sldId id="260" r:id="rId10"/>
    <p:sldId id="274" r:id="rId11"/>
    <p:sldId id="265" r:id="rId12"/>
    <p:sldId id="263" r:id="rId13"/>
    <p:sldId id="266" r:id="rId14"/>
    <p:sldId id="267" r:id="rId15"/>
    <p:sldId id="275" r:id="rId16"/>
    <p:sldId id="269" r:id="rId17"/>
    <p:sldId id="268" r:id="rId18"/>
    <p:sldId id="270" r:id="rId19"/>
    <p:sldId id="264" r:id="rId20"/>
  </p:sldIdLst>
  <p:sldSz cx="9144000" cy="6858000" type="screen4x3"/>
  <p:notesSz cx="10021888" cy="14447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3370-2425-406D-8C11-6120EED01CA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A10-4EFA-492B-AD90-9161E7763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3370-2425-406D-8C11-6120EED01CA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A10-4EFA-492B-AD90-9161E7763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3370-2425-406D-8C11-6120EED01CA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A10-4EFA-492B-AD90-9161E7763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3370-2425-406D-8C11-6120EED01CA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A10-4EFA-492B-AD90-9161E7763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3370-2425-406D-8C11-6120EED01CA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A10-4EFA-492B-AD90-9161E7763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3370-2425-406D-8C11-6120EED01CA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A10-4EFA-492B-AD90-9161E7763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3370-2425-406D-8C11-6120EED01CA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A10-4EFA-492B-AD90-9161E7763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3370-2425-406D-8C11-6120EED01CA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A10-4EFA-492B-AD90-9161E7763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3370-2425-406D-8C11-6120EED01CA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A10-4EFA-492B-AD90-9161E7763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3370-2425-406D-8C11-6120EED01CA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A10-4EFA-492B-AD90-9161E7763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3370-2425-406D-8C11-6120EED01CA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A10-4EFA-492B-AD90-9161E7763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3370-2425-406D-8C11-6120EED01CA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9EA10-4EFA-492B-AD90-9161E7763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lobal20\Desktop\Picture1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9144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FROM AIS to AIM </a:t>
            </a:r>
          </a:p>
          <a:p>
            <a:r>
              <a:rPr lang="en-US" b="1" dirty="0" smtClean="0">
                <a:latin typeface="Cambria" pitchFamily="18" charset="0"/>
              </a:rPr>
              <a:t>CREATION OF </a:t>
            </a:r>
            <a:r>
              <a:rPr lang="en-US" b="1" dirty="0" err="1" smtClean="0">
                <a:latin typeface="Cambria" pitchFamily="18" charset="0"/>
              </a:rPr>
              <a:t>eTOD</a:t>
            </a:r>
            <a:r>
              <a:rPr lang="en-US" b="1" dirty="0" smtClean="0">
                <a:latin typeface="Cambria" pitchFamily="18" charset="0"/>
              </a:rPr>
              <a:t> USING HIGH RESOLUTION STEREO SATELLITE IMAGERY</a:t>
            </a:r>
          </a:p>
          <a:p>
            <a:r>
              <a:rPr lang="en-US" b="1" dirty="0" smtClean="0">
                <a:latin typeface="Cambria" pitchFamily="18" charset="0"/>
              </a:rPr>
              <a:t>PILOT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-Vegetation-Are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aries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matic Map AMS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GC LOGO mono Global cordinat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6248400"/>
            <a:ext cx="990600" cy="400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ries 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ries 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ries 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GC LOGO mono Global cordinat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29600" y="6248400"/>
            <a:ext cx="762000" cy="30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matic Map AMS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GC LOGO mono Global cordinat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01000" y="6219232"/>
            <a:ext cx="996363" cy="402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ries 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533400"/>
          <a:ext cx="6629399" cy="1524000"/>
        </p:xfrm>
        <a:graphic>
          <a:graphicData uri="http://schemas.openxmlformats.org/drawingml/2006/table">
            <a:tbl>
              <a:tblPr/>
              <a:tblGrid>
                <a:gridCol w="878147"/>
                <a:gridCol w="1174987"/>
                <a:gridCol w="1236828"/>
                <a:gridCol w="1682087"/>
                <a:gridCol w="1657350"/>
              </a:tblGrid>
              <a:tr h="257175"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Projected Coordinates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of GCP points(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Zone-43)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S.No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Easting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Northing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Elevation ( EGM96)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Height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(Ellipsoid)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</a:rPr>
                        <a:t>26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711293.731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3159540.198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248.809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196.219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</a:rPr>
                        <a:t>27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708716.556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3159778.807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249.08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196.57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</a:rPr>
                        <a:t>28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710830.879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3158797.569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257.911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205.324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</a:rPr>
                        <a:t>29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705653.388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3157285.975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237.846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185.394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706334.405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3158269.046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238.121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185.661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</a:rPr>
                        <a:t>31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708730.971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3155821.847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273.945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221.38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Captu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133600"/>
            <a:ext cx="66294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Global20\Desktop\GC LOG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66051" y="6300827"/>
            <a:ext cx="1377949" cy="557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ACCURACY REPORT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ing oF Buildi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762000"/>
            <a:ext cx="3429000" cy="3651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8600" y="4876800"/>
            <a:ext cx="7391400" cy="1173939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Cambria" pitchFamily="18" charset="0"/>
              </a:rPr>
              <a:t>Building Height  </a:t>
            </a:r>
            <a:r>
              <a:rPr lang="en-US" sz="1200" dirty="0" smtClean="0">
                <a:latin typeface="Cambria" pitchFamily="18" charset="0"/>
              </a:rPr>
              <a:t>extracted from High </a:t>
            </a:r>
            <a:r>
              <a:rPr lang="en-US" sz="1200" dirty="0">
                <a:latin typeface="Cambria" pitchFamily="18" charset="0"/>
              </a:rPr>
              <a:t>resolution Satellite Imagery  = 15.65 m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latin typeface="Cambria" pitchFamily="18" charset="0"/>
              </a:rPr>
              <a:t>Building</a:t>
            </a:r>
            <a:r>
              <a:rPr lang="en-US" sz="1200" dirty="0">
                <a:latin typeface="Cambria" pitchFamily="18" charset="0"/>
              </a:rPr>
              <a:t> Height by Ground Survey= 15.170 m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Cambria" pitchFamily="18" charset="0"/>
              </a:rPr>
              <a:t>Difference between Ground Survey and Capturing Height = -0.475 meter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Cambria" pitchFamily="18" charset="0"/>
              </a:rPr>
              <a:t>Vertical Accuracy of e-TOD for Area 2 </a:t>
            </a:r>
            <a:r>
              <a:rPr lang="en-US" sz="1200" dirty="0" smtClean="0">
                <a:latin typeface="Cambria" pitchFamily="18" charset="0"/>
              </a:rPr>
              <a:t>= +-3 </a:t>
            </a:r>
            <a:r>
              <a:rPr lang="en-US" sz="1200" dirty="0">
                <a:latin typeface="Cambria" pitchFamily="18" charset="0"/>
              </a:rPr>
              <a:t>meter  (Ref: ICAO Annexure 15 – Appendix 8(Table 8.1)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1" y="304800"/>
            <a:ext cx="2133600" cy="32976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sz="1700" b="1" u="sng" dirty="0" smtClean="0">
                <a:latin typeface="Cambria" pitchFamily="18" charset="0"/>
              </a:rPr>
              <a:t>Ground verification</a:t>
            </a:r>
            <a:endParaRPr lang="en-US" sz="1700" b="1" u="sng" dirty="0">
              <a:latin typeface="Cambri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962400" y="1066800"/>
          <a:ext cx="5029200" cy="4136566"/>
        </p:xfrm>
        <a:graphic>
          <a:graphicData uri="http://schemas.openxmlformats.org/drawingml/2006/table">
            <a:tbl>
              <a:tblPr/>
              <a:tblGrid>
                <a:gridCol w="614169"/>
                <a:gridCol w="516734"/>
                <a:gridCol w="623233"/>
                <a:gridCol w="590366"/>
                <a:gridCol w="590366"/>
                <a:gridCol w="751983"/>
                <a:gridCol w="603645"/>
                <a:gridCol w="738704"/>
              </a:tblGrid>
              <a:tr h="32886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Building Capturing  and Ground Height  Observation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 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Survey Point No.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Longitude 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Latitude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Ground Building Height 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Height + Tolerance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* ( Instrument)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Surveyed 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Building Height  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Difference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Vertical Accuracy 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Survey point 1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77°6' 58.9"E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28°32' 16.9"N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15.667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15.738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15.45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0.217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Observed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difference in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value of surveyed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Building Height and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extracted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Building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Height =  0.689 m              *Vertical Accuracy for Area 2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&lt;=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 meter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Survey point 2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77°7' 3.4"E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28°32' 17.9"N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15.175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15.245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15.65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-0.475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Survey point 3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77°7' 3.09"E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28°32' 18.4"N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18.693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18.781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18.23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0.463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Survey point 4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77°7' 18.6"E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28°32' 39.9"N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15.388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15.459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15.48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-0.092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Survey point 5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77°7' 58.8"E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28°32' 54.4"N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21.675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21.778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21.58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0.095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Survey point 6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77°7' 59.2"E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28°32' 53.64"N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24.642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24.76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23.56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1.082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Survey point 7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77°7' 55.7"E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28°32' 38.5"N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21.905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22.009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21.587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0.318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Survey point 8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77° 7'51.4"E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28°32'15.0"N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24.348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24.348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25.95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-1.602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Survey point 9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77° 7'53.5"E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28°32'12.4"N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26.728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25.833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26.045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0.683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150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* Ref : ICAO Annexure 15,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Appendix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 , table No. 8.1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GC LOGO mono Global cordinat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6331932"/>
            <a:ext cx="1301163" cy="526068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86000" y="2362200"/>
            <a:ext cx="1796143" cy="97971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1B41B3-E3DA-407B-BC0F-9E3A8F1A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Technology comparison</a:t>
            </a:r>
            <a:endParaRPr lang="en-US" sz="32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7DB939-15EF-4EED-93D9-F2FC5E7D2883}"/>
              </a:ext>
            </a:extLst>
          </p:cNvPr>
          <p:cNvSpPr txBox="1"/>
          <p:nvPr/>
        </p:nvSpPr>
        <p:spPr>
          <a:xfrm>
            <a:off x="628650" y="1814052"/>
            <a:ext cx="376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43ED97-F17C-45B6-915E-B30F08E8FA13}"/>
              </a:ext>
            </a:extLst>
          </p:cNvPr>
          <p:cNvSpPr txBox="1"/>
          <p:nvPr/>
        </p:nvSpPr>
        <p:spPr>
          <a:xfrm>
            <a:off x="628650" y="1690688"/>
            <a:ext cx="37645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Photogrammetry</a:t>
            </a:r>
          </a:p>
          <a:p>
            <a:endParaRPr lang="en-US" b="1" dirty="0"/>
          </a:p>
          <a:p>
            <a:r>
              <a:rPr lang="en-US" dirty="0"/>
              <a:t>3D modelling from a set of 2D photographs, done by taking two or more images of the same point from different angles.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BA9A05-EF6D-40E4-BEC3-A4DEF027410B}"/>
              </a:ext>
            </a:extLst>
          </p:cNvPr>
          <p:cNvSpPr txBox="1"/>
          <p:nvPr/>
        </p:nvSpPr>
        <p:spPr>
          <a:xfrm>
            <a:off x="4470605" y="1662524"/>
            <a:ext cx="37645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LiDAR (Light Detection and Ranging)</a:t>
            </a:r>
          </a:p>
          <a:p>
            <a:endParaRPr lang="en-US" dirty="0"/>
          </a:p>
          <a:p>
            <a:r>
              <a:rPr lang="en-US" dirty="0"/>
              <a:t>Measures distances by illuminating a target with laser light.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EC7022-1393-4E8F-B7B3-62227646AC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229" y="3429000"/>
            <a:ext cx="1133206" cy="9577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40CD349-0F90-4D96-9F15-9F0F55B560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0913" y="3429000"/>
            <a:ext cx="1133206" cy="95773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0B21E-EA2B-4AD7-A045-F14C7D7E2842}"/>
              </a:ext>
            </a:extLst>
          </p:cNvPr>
          <p:cNvCxnSpPr>
            <a:cxnSpLocks/>
          </p:cNvCxnSpPr>
          <p:nvPr/>
        </p:nvCxnSpPr>
        <p:spPr>
          <a:xfrm flipH="1">
            <a:off x="628650" y="4041750"/>
            <a:ext cx="439919" cy="13148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46846CA-70C2-4651-BD50-2FE638C11048}"/>
              </a:ext>
            </a:extLst>
          </p:cNvPr>
          <p:cNvCxnSpPr/>
          <p:nvPr/>
        </p:nvCxnSpPr>
        <p:spPr>
          <a:xfrm>
            <a:off x="1991032" y="3892665"/>
            <a:ext cx="61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585783F-BF12-49DC-8DBD-1CDE67F3D3FD}"/>
              </a:ext>
            </a:extLst>
          </p:cNvPr>
          <p:cNvCxnSpPr>
            <a:cxnSpLocks/>
          </p:cNvCxnSpPr>
          <p:nvPr/>
        </p:nvCxnSpPr>
        <p:spPr>
          <a:xfrm>
            <a:off x="3734167" y="4217476"/>
            <a:ext cx="369287" cy="19875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12F5631-7C41-4566-AB68-4D23E0E0D284}"/>
              </a:ext>
            </a:extLst>
          </p:cNvPr>
          <p:cNvCxnSpPr>
            <a:cxnSpLocks/>
          </p:cNvCxnSpPr>
          <p:nvPr/>
        </p:nvCxnSpPr>
        <p:spPr>
          <a:xfrm>
            <a:off x="1329832" y="4168476"/>
            <a:ext cx="714030" cy="1464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0B704857-89DC-4079-9281-E5EFC426D604}"/>
              </a:ext>
            </a:extLst>
          </p:cNvPr>
          <p:cNvCxnSpPr>
            <a:cxnSpLocks/>
          </p:cNvCxnSpPr>
          <p:nvPr/>
        </p:nvCxnSpPr>
        <p:spPr>
          <a:xfrm flipH="1">
            <a:off x="2157698" y="4261724"/>
            <a:ext cx="703806" cy="1371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6">
            <a:extLst>
              <a:ext uri="{FF2B5EF4-FFF2-40B4-BE49-F238E27FC236}">
                <a16:creationId xmlns:a16="http://schemas.microsoft.com/office/drawing/2014/main" xmlns="" id="{D5E1E134-D6AC-4BB7-9696-5F0D9420B22C}"/>
              </a:ext>
            </a:extLst>
          </p:cNvPr>
          <p:cNvGrpSpPr/>
          <p:nvPr/>
        </p:nvGrpSpPr>
        <p:grpSpPr>
          <a:xfrm>
            <a:off x="1115924" y="5470107"/>
            <a:ext cx="2222483" cy="449634"/>
            <a:chOff x="1487898" y="5470107"/>
            <a:chExt cx="2963311" cy="44963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30A2D7E-EE3F-4D94-8969-05E52FFDA37B}"/>
                </a:ext>
              </a:extLst>
            </p:cNvPr>
            <p:cNvCxnSpPr>
              <a:cxnSpLocks/>
            </p:cNvCxnSpPr>
            <p:nvPr/>
          </p:nvCxnSpPr>
          <p:spPr>
            <a:xfrm>
              <a:off x="1487898" y="5917977"/>
              <a:ext cx="2327441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2F379AFD-6325-4F39-A19C-328BAEE6F3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7898" y="5476066"/>
              <a:ext cx="635870" cy="44191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75120FE8-1668-4ED5-8A93-B488B4C1CB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7786" y="5477829"/>
              <a:ext cx="635870" cy="44191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8DC0AC2-7057-4B31-BA02-F2F8DF7D2B70}"/>
                </a:ext>
              </a:extLst>
            </p:cNvPr>
            <p:cNvCxnSpPr>
              <a:cxnSpLocks/>
            </p:cNvCxnSpPr>
            <p:nvPr/>
          </p:nvCxnSpPr>
          <p:spPr>
            <a:xfrm>
              <a:off x="2123768" y="5470107"/>
              <a:ext cx="2327441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7">
            <a:extLst>
              <a:ext uri="{FF2B5EF4-FFF2-40B4-BE49-F238E27FC236}">
                <a16:creationId xmlns:a16="http://schemas.microsoft.com/office/drawing/2014/main" xmlns="" id="{6A813EDF-B869-478A-82B1-84BF45F3975D}"/>
              </a:ext>
            </a:extLst>
          </p:cNvPr>
          <p:cNvGrpSpPr/>
          <p:nvPr/>
        </p:nvGrpSpPr>
        <p:grpSpPr>
          <a:xfrm>
            <a:off x="5390853" y="5269151"/>
            <a:ext cx="2222483" cy="449634"/>
            <a:chOff x="1487898" y="5470107"/>
            <a:chExt cx="2963311" cy="44963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A8B1A1FD-06B3-4A0B-B3D8-3850F6530875}"/>
                </a:ext>
              </a:extLst>
            </p:cNvPr>
            <p:cNvCxnSpPr>
              <a:cxnSpLocks/>
            </p:cNvCxnSpPr>
            <p:nvPr/>
          </p:nvCxnSpPr>
          <p:spPr>
            <a:xfrm>
              <a:off x="1487898" y="5917977"/>
              <a:ext cx="23274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115C7826-22FB-48A8-A8F9-B9DE27BE64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7898" y="5476066"/>
              <a:ext cx="635870" cy="441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0A8F27F7-FCE1-4C14-9B97-9F44310D3A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7786" y="5477829"/>
              <a:ext cx="635870" cy="441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8C45BB1B-0D46-4588-BFA0-B270518CAD09}"/>
                </a:ext>
              </a:extLst>
            </p:cNvPr>
            <p:cNvCxnSpPr>
              <a:cxnSpLocks/>
            </p:cNvCxnSpPr>
            <p:nvPr/>
          </p:nvCxnSpPr>
          <p:spPr>
            <a:xfrm>
              <a:off x="2123768" y="5470107"/>
              <a:ext cx="23274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0A65C63E-3028-4233-85C2-C8C0E60739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89278" y="3113998"/>
            <a:ext cx="1526285" cy="807789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FA3CE0D3-BC5B-43F8-9E14-4AF0FC82E46C}"/>
              </a:ext>
            </a:extLst>
          </p:cNvPr>
          <p:cNvCxnSpPr>
            <a:cxnSpLocks/>
          </p:cNvCxnSpPr>
          <p:nvPr/>
        </p:nvCxnSpPr>
        <p:spPr>
          <a:xfrm flipH="1">
            <a:off x="5984158" y="3735891"/>
            <a:ext cx="337891" cy="173421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F3857C7B-81A7-4B8B-A05B-BCE4FA6036FA}"/>
              </a:ext>
            </a:extLst>
          </p:cNvPr>
          <p:cNvCxnSpPr>
            <a:cxnSpLocks/>
          </p:cNvCxnSpPr>
          <p:nvPr/>
        </p:nvCxnSpPr>
        <p:spPr>
          <a:xfrm>
            <a:off x="6322049" y="3735891"/>
            <a:ext cx="30820" cy="173421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9D3F4235-A1F3-410B-A996-3FACAC406EBD}"/>
              </a:ext>
            </a:extLst>
          </p:cNvPr>
          <p:cNvCxnSpPr>
            <a:cxnSpLocks/>
          </p:cNvCxnSpPr>
          <p:nvPr/>
        </p:nvCxnSpPr>
        <p:spPr>
          <a:xfrm>
            <a:off x="6352869" y="3735891"/>
            <a:ext cx="350591" cy="173421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Global20\Desktop\GC LOG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24844" y="6324600"/>
            <a:ext cx="1319155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60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D2A5FE97-D1FA-4E95-B1A5-23834ABD6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6331473"/>
              </p:ext>
            </p:extLst>
          </p:nvPr>
        </p:nvGraphicFramePr>
        <p:xfrm>
          <a:off x="228600" y="1752600"/>
          <a:ext cx="8686800" cy="3102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799044515"/>
                    </a:ext>
                  </a:extLst>
                </a:gridCol>
                <a:gridCol w="3276600">
                  <a:extLst>
                    <a:ext uri="{9D8B030D-6E8A-4147-A177-3AD203B41FA5}">
                      <a16:colId xmlns="" xmlns:a16="http://schemas.microsoft.com/office/drawing/2014/main" val="2166626660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1289177972"/>
                    </a:ext>
                  </a:extLst>
                </a:gridCol>
              </a:tblGrid>
              <a:tr h="4081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" pitchFamily="18" charset="0"/>
                        </a:rPr>
                        <a:t>Satellite Photogrammetry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" pitchFamily="18" charset="0"/>
                        </a:rPr>
                        <a:t>LiDAR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5630178"/>
                  </a:ext>
                </a:extLst>
              </a:tr>
              <a:tr h="4081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Data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Done via satellite by companies like </a:t>
                      </a:r>
                      <a:r>
                        <a:rPr lang="en-US" sz="1200" dirty="0" smtClean="0">
                          <a:latin typeface="Cambria" pitchFamily="18" charset="0"/>
                        </a:rPr>
                        <a:t>Digital Globe</a:t>
                      </a:r>
                      <a:r>
                        <a:rPr lang="en-US" sz="1200" dirty="0">
                          <a:latin typeface="Cambria" pitchFamily="18" charset="0"/>
                        </a:rPr>
                        <a:t>, Airbus, ISRO.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Requires specialized and expensive equipment.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7493922"/>
                  </a:ext>
                </a:extLst>
              </a:tr>
              <a:tr h="4081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Affordable </a:t>
                      </a:r>
                    </a:p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Runs in lacs for 100 </a:t>
                      </a:r>
                      <a:r>
                        <a:rPr lang="en-US" sz="1200" dirty="0" smtClean="0">
                          <a:latin typeface="Cambria" pitchFamily="18" charset="0"/>
                        </a:rPr>
                        <a:t>sq. km</a:t>
                      </a:r>
                      <a:endParaRPr lang="en-US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Expensive flight operation and equipment costs.</a:t>
                      </a:r>
                    </a:p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Runs in Crores for 100 </a:t>
                      </a:r>
                      <a:r>
                        <a:rPr lang="en-US" sz="1200" dirty="0" smtClean="0">
                          <a:latin typeface="Cambria" pitchFamily="18" charset="0"/>
                        </a:rPr>
                        <a:t>sq. km</a:t>
                      </a:r>
                      <a:endParaRPr lang="en-US" sz="12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8569460"/>
                  </a:ext>
                </a:extLst>
              </a:tr>
              <a:tr h="4081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Repeatability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Data can be updated as frequently as 1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Prohibitively expensive to update data due to advanced flight permission and planning involved.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5743708"/>
                  </a:ext>
                </a:extLst>
              </a:tr>
              <a:tr h="4081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Better than 100cm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Better than 10cm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8457051"/>
                  </a:ext>
                </a:extLst>
              </a:tr>
              <a:tr h="4081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Manpower skill and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Well developed software and workflows and enough  skilled manpower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Specialized software and skilled manpower is scarce.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2446341"/>
                  </a:ext>
                </a:extLst>
              </a:tr>
              <a:tr h="4081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Photorealistic modelling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High resolution modeling true color imaging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itchFamily="18" charset="0"/>
                        </a:rPr>
                        <a:t>Not 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580912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609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Comparison between Lidar and satellite photogrammetry technologies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2050" name="Picture 2" descr="C:\Users\Global20\Desktop\GC LO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42251" y="6331638"/>
            <a:ext cx="1301749" cy="526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Informati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838200" y="838200"/>
            <a:ext cx="7620000" cy="5029200"/>
            <a:chOff x="838200" y="838200"/>
            <a:chExt cx="7620000" cy="5029200"/>
          </a:xfrm>
        </p:grpSpPr>
        <p:sp>
          <p:nvSpPr>
            <p:cNvPr id="5" name="Rounded Rectangle 4"/>
            <p:cNvSpPr/>
            <p:nvPr/>
          </p:nvSpPr>
          <p:spPr>
            <a:xfrm>
              <a:off x="2590800" y="838200"/>
              <a:ext cx="44196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mbria" pitchFamily="18" charset="0"/>
                </a:rPr>
                <a:t>Pleiades Stereo Satellite Image with 0.5 m Resolution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648200" y="1143000"/>
              <a:ext cx="762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95600" y="1371600"/>
              <a:ext cx="33528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mbria" pitchFamily="18" charset="0"/>
                </a:rPr>
                <a:t>Ground Control Point Collection by DGPS 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648200" y="1676400"/>
              <a:ext cx="762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1905000"/>
              <a:ext cx="18288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mbria" pitchFamily="18" charset="0"/>
                </a:rPr>
                <a:t>Image Correction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4648200" y="2209800"/>
              <a:ext cx="762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76400" y="2438400"/>
              <a:ext cx="58674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Down Arrow 27"/>
            <p:cNvSpPr/>
            <p:nvPr/>
          </p:nvSpPr>
          <p:spPr>
            <a:xfrm>
              <a:off x="1676400" y="2438400"/>
              <a:ext cx="762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7467600" y="2438400"/>
              <a:ext cx="762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38200" y="2667000"/>
              <a:ext cx="18288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ambria" pitchFamily="18" charset="0"/>
                </a:rPr>
                <a:t>Aerial Triangulation</a:t>
              </a: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477000" y="2667000"/>
              <a:ext cx="19812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mbria" pitchFamily="18" charset="0"/>
                </a:rPr>
                <a:t>Radiometric &amp; Spatial Enhancement 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048000" y="3657600"/>
              <a:ext cx="30480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mbria" pitchFamily="18" charset="0"/>
                </a:rPr>
                <a:t>Accuracy (RMSE) Assessment </a:t>
              </a:r>
              <a:endParaRPr lang="en-US" sz="1400" dirty="0">
                <a:latin typeface="Cambria" pitchFamily="18" charset="0"/>
              </a:endParaRPr>
            </a:p>
          </p:txBody>
        </p:sp>
        <p:cxnSp>
          <p:nvCxnSpPr>
            <p:cNvPr id="35" name="Straight Arrow Connector 34"/>
            <p:cNvCxnSpPr>
              <a:stCxn id="30" idx="2"/>
              <a:endCxn id="32" idx="0"/>
            </p:cNvCxnSpPr>
            <p:nvPr/>
          </p:nvCxnSpPr>
          <p:spPr>
            <a:xfrm rot="16200000" flipH="1">
              <a:off x="2819400" y="1905000"/>
              <a:ext cx="685800" cy="2819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1" idx="2"/>
              <a:endCxn id="32" idx="0"/>
            </p:cNvCxnSpPr>
            <p:nvPr/>
          </p:nvCxnSpPr>
          <p:spPr>
            <a:xfrm rot="5400000">
              <a:off x="5791200" y="1981200"/>
              <a:ext cx="457200" cy="2895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3657600" y="4191000"/>
              <a:ext cx="18288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mbria" pitchFamily="18" charset="0"/>
                </a:rPr>
                <a:t>DEM Generation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4495800" y="3962400"/>
              <a:ext cx="762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81400" y="4724400"/>
              <a:ext cx="18288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mbria" pitchFamily="18" charset="0"/>
                </a:rPr>
                <a:t>Orthorectified Image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514600" y="5257800"/>
              <a:ext cx="4038600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mbria" pitchFamily="18" charset="0"/>
                </a:rPr>
                <a:t>Extraction of buildings ,terrain and vegetation with their elevation data ( z values)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47" name="Down Arrow 46"/>
            <p:cNvSpPr/>
            <p:nvPr/>
          </p:nvSpPr>
          <p:spPr>
            <a:xfrm>
              <a:off x="4495800" y="4495800"/>
              <a:ext cx="762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own Arrow 47"/>
            <p:cNvSpPr/>
            <p:nvPr/>
          </p:nvSpPr>
          <p:spPr>
            <a:xfrm>
              <a:off x="4495800" y="5029200"/>
              <a:ext cx="762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:\Users\Global20\Desktop\GC LO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66050" y="6300826"/>
            <a:ext cx="1377950" cy="55717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828800" y="228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PROCESS FLOW CHART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Terrain-Are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rain-with Obstacl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Picture 2" descr="GC LOGO mono Global cordinat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" y="6248400"/>
            <a:ext cx="1066800" cy="431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 pa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3" name="Picture 2" descr="GC LOGO mono Global cordinat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" y="6248400"/>
            <a:ext cx="1066800" cy="431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Obstacle-Ar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521</Words>
  <Application>Microsoft Office PowerPoint</Application>
  <PresentationFormat>On-screen Show (4:3)</PresentationFormat>
  <Paragraphs>173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Technology comparison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GIS-3</dc:creator>
  <cp:lastModifiedBy>Global20</cp:lastModifiedBy>
  <cp:revision>86</cp:revision>
  <dcterms:created xsi:type="dcterms:W3CDTF">2018-08-27T09:18:26Z</dcterms:created>
  <dcterms:modified xsi:type="dcterms:W3CDTF">2018-11-29T00:52:51Z</dcterms:modified>
</cp:coreProperties>
</file>